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319" r:id="rId5"/>
    <p:sldId id="308" r:id="rId6"/>
    <p:sldId id="321" r:id="rId7"/>
    <p:sldId id="310" r:id="rId8"/>
    <p:sldId id="311" r:id="rId9"/>
    <p:sldId id="312" r:id="rId10"/>
    <p:sldId id="314" r:id="rId11"/>
    <p:sldId id="315" r:id="rId12"/>
    <p:sldId id="313" r:id="rId13"/>
    <p:sldId id="316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E78158-7793-3794-D7F8-AFBE45C54901}" name="Iorio, Alfonso" initials="IA" userId="S::iorioa@mcmaster.ca::f4e9a779-2cce-4fc1-bd11-a877caa496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Tucker" initials="JT" lastIdx="1" clrIdx="0">
    <p:extLst>
      <p:ext uri="{19B8F6BF-5375-455C-9EA6-DF929625EA0E}">
        <p15:presenceInfo xmlns:p15="http://schemas.microsoft.com/office/powerpoint/2012/main" userId="S::jotucker@epic.com::21008adf-e414-4a75-8a24-1a30372fa9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66745" autoAdjust="0"/>
  </p:normalViewPr>
  <p:slideViewPr>
    <p:cSldViewPr snapToGrid="0">
      <p:cViewPr varScale="1">
        <p:scale>
          <a:sx n="71" d="100"/>
          <a:sy n="71" d="100"/>
        </p:scale>
        <p:origin x="19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Appraise Medical literature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Focused data searches  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Timely alert of interested parties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Appraise Medical literature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Focused data searches   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Timely alert of interested parties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D21F1-82EF-4320-A66F-BFFDD3709F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1B8F-9763-41A6-9EF0-DCAF1E800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E1B8F-9763-41A6-9EF0-DCAF1E800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E1B8F-9763-41A6-9EF0-DCAF1E800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8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A86-BC9D-4574-861B-3E414A95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13" y="750074"/>
            <a:ext cx="10058400" cy="3566160"/>
          </a:xfrm>
        </p:spPr>
        <p:txBody>
          <a:bodyPr/>
          <a:lstStyle/>
          <a:p>
            <a:r>
              <a:rPr lang="en-CA" dirty="0"/>
              <a:t>ACCESSSS:</a:t>
            </a:r>
            <a:br>
              <a:rPr lang="en-CA" dirty="0"/>
            </a:br>
            <a:r>
              <a:rPr lang="en-CA" sz="3200" dirty="0"/>
              <a:t>working together to help Health Care Providers find EBM fast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2FF2C-DB6F-4E39-9492-86C619508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/>
              <a:t>Lori-ann Linkins MD, </a:t>
            </a:r>
            <a:r>
              <a:rPr lang="en-CA" dirty="0" err="1"/>
              <a:t>Msc</a:t>
            </a:r>
            <a:r>
              <a:rPr lang="en-CA" dirty="0"/>
              <a:t>(Clin Epi), FRCPC</a:t>
            </a:r>
          </a:p>
          <a:p>
            <a:pPr algn="ctr"/>
            <a:r>
              <a:rPr lang="en-CA" dirty="0"/>
              <a:t>Knowledge </a:t>
            </a:r>
            <a:r>
              <a:rPr lang="en-CA" dirty="0" err="1"/>
              <a:t>TraNslation</a:t>
            </a:r>
            <a:r>
              <a:rPr lang="en-CA" dirty="0"/>
              <a:t> Platform Lead, </a:t>
            </a:r>
            <a:r>
              <a:rPr lang="en-CA" dirty="0" err="1"/>
              <a:t>Hiru</a:t>
            </a:r>
            <a:r>
              <a:rPr lang="en-CA" dirty="0"/>
              <a:t>, </a:t>
            </a:r>
            <a:r>
              <a:rPr lang="en-CA" dirty="0" err="1"/>
              <a:t>Mcmaster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248A5-0EA2-4B0A-9B4D-88415295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7" y="521254"/>
            <a:ext cx="18653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IRU_logo_New_forLindaS.JPG">
            <a:extLst>
              <a:ext uri="{FF2B5EF4-FFF2-40B4-BE49-F238E27FC236}">
                <a16:creationId xmlns:a16="http://schemas.microsoft.com/office/drawing/2014/main" id="{6366A0F9-3279-4F61-9253-FC0952CF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16" y="524522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3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D0BBF2-3F50-4B7E-A624-B28AC721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642937"/>
            <a:ext cx="10906125" cy="557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71ABD-103D-42FE-B1FE-A3903F12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642937"/>
            <a:ext cx="10906125" cy="55721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72566E-4E7D-4D8E-83DE-67E6540D92C7}"/>
              </a:ext>
            </a:extLst>
          </p:cNvPr>
          <p:cNvSpPr/>
          <p:nvPr/>
        </p:nvSpPr>
        <p:spPr>
          <a:xfrm>
            <a:off x="10138300" y="4208015"/>
            <a:ext cx="1322773" cy="102981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52A06-247E-8E58-D0F8-83343D82B2C9}"/>
              </a:ext>
            </a:extLst>
          </p:cNvPr>
          <p:cNvSpPr txBox="1"/>
          <p:nvPr/>
        </p:nvSpPr>
        <p:spPr>
          <a:xfrm>
            <a:off x="7745506" y="4061012"/>
            <a:ext cx="282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What do your peers think?</a:t>
            </a:r>
          </a:p>
        </p:txBody>
      </p:sp>
    </p:spTree>
    <p:extLst>
      <p:ext uri="{BB962C8B-B14F-4D97-AF65-F5344CB8AC3E}">
        <p14:creationId xmlns:p14="http://schemas.microsoft.com/office/powerpoint/2010/main" val="294707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10161DE-10DF-4FA1-82C5-68863D95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29" y="0"/>
            <a:ext cx="9048638" cy="617579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4BC01E76-496E-4805-A98D-2436C4070D07}"/>
              </a:ext>
            </a:extLst>
          </p:cNvPr>
          <p:cNvSpPr/>
          <p:nvPr/>
        </p:nvSpPr>
        <p:spPr>
          <a:xfrm>
            <a:off x="6897949" y="3879542"/>
            <a:ext cx="932155" cy="807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65350-479F-C2B9-7FDE-D4834AF303AE}"/>
              </a:ext>
            </a:extLst>
          </p:cNvPr>
          <p:cNvSpPr txBox="1"/>
          <p:nvPr/>
        </p:nvSpPr>
        <p:spPr>
          <a:xfrm>
            <a:off x="6387353" y="3267634"/>
            <a:ext cx="22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Peer (MORE) Ratings</a:t>
            </a:r>
          </a:p>
        </p:txBody>
      </p:sp>
    </p:spTree>
    <p:extLst>
      <p:ext uri="{BB962C8B-B14F-4D97-AF65-F5344CB8AC3E}">
        <p14:creationId xmlns:p14="http://schemas.microsoft.com/office/powerpoint/2010/main" val="178412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7080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624D6D-2119-4037-B8F8-52839B12474B}"/>
              </a:ext>
            </a:extLst>
          </p:cNvPr>
          <p:cNvSpPr txBox="1"/>
          <p:nvPr/>
        </p:nvSpPr>
        <p:spPr>
          <a:xfrm>
            <a:off x="7767961" y="88777"/>
            <a:ext cx="3169328" cy="9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E17EA00-3122-45D5-859F-F1BEC575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8" y="370334"/>
            <a:ext cx="18653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IRU_logo_New_forLindaS.JPG">
            <a:extLst>
              <a:ext uri="{FF2B5EF4-FFF2-40B4-BE49-F238E27FC236}">
                <a16:creationId xmlns:a16="http://schemas.microsoft.com/office/drawing/2014/main" id="{A5EE4253-E9B1-40D4-8027-64C53F157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39" y="320336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CFE2-23C2-4D78-9E62-3DC5A6AC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D544-DF64-4502-B120-881DC686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u="sng" dirty="0"/>
              <a:t>What we are hoping to achieve: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 Provide rapid access to </a:t>
            </a:r>
            <a:r>
              <a:rPr lang="en-CA" sz="2400" b="1" dirty="0"/>
              <a:t>pre-appraised</a:t>
            </a:r>
            <a:r>
              <a:rPr lang="en-CA" sz="2400" dirty="0"/>
              <a:t> evidence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400" dirty="0"/>
              <a:t> Reinforcement of using the Pyramid of Evidence to support clinical decisions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400" dirty="0"/>
              <a:t> Support the practice of life-long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400" dirty="0"/>
              <a:t> Encourage critical appraisal of local practice and standard-of-care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8863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665E-965A-7F46-B305-8277EB17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788" y="68102"/>
            <a:ext cx="10058400" cy="1450757"/>
          </a:xfrm>
        </p:spPr>
        <p:txBody>
          <a:bodyPr/>
          <a:lstStyle/>
          <a:p>
            <a:r>
              <a:rPr lang="en-US" dirty="0"/>
              <a:t>McMaster PLUS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28D0BE5-03E7-2341-8629-00FCA11C3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076677"/>
              </p:ext>
            </p:extLst>
          </p:nvPr>
        </p:nvGraphicFramePr>
        <p:xfrm>
          <a:off x="5944427" y="1657334"/>
          <a:ext cx="58295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785">
                  <a:extLst>
                    <a:ext uri="{9D8B030D-6E8A-4147-A177-3AD203B41FA5}">
                      <a16:colId xmlns:a16="http://schemas.microsoft.com/office/drawing/2014/main" val="1590285846"/>
                    </a:ext>
                  </a:extLst>
                </a:gridCol>
                <a:gridCol w="1518480">
                  <a:extLst>
                    <a:ext uri="{9D8B030D-6E8A-4147-A177-3AD203B41FA5}">
                      <a16:colId xmlns:a16="http://schemas.microsoft.com/office/drawing/2014/main" val="1805877949"/>
                    </a:ext>
                  </a:extLst>
                </a:gridCol>
                <a:gridCol w="1202296">
                  <a:extLst>
                    <a:ext uri="{9D8B030D-6E8A-4147-A177-3AD203B41FA5}">
                      <a16:colId xmlns:a16="http://schemas.microsoft.com/office/drawing/2014/main" val="3356015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Articles/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5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2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Literature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5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9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Topic/discipline tagging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9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Relevance/Newsworthiness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3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ED85F1-C693-844B-BC7D-051ED405937A}"/>
              </a:ext>
            </a:extLst>
          </p:cNvPr>
          <p:cNvSpPr txBox="1"/>
          <p:nvPr/>
        </p:nvSpPr>
        <p:spPr>
          <a:xfrm>
            <a:off x="5796381" y="4701792"/>
            <a:ext cx="5829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35+ disciplines</a:t>
            </a:r>
          </a:p>
          <a:p>
            <a:r>
              <a:rPr lang="en-US" sz="2400" dirty="0"/>
              <a:t>300+ topics</a:t>
            </a:r>
          </a:p>
          <a:p>
            <a:endParaRPr lang="en-US" sz="2400" dirty="0"/>
          </a:p>
          <a:p>
            <a:r>
              <a:rPr lang="en-US" sz="2400" dirty="0"/>
              <a:t>Turn around time: 14 days for 90% of content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803969-2F96-4E9D-8508-05A7267B41AD}"/>
              </a:ext>
            </a:extLst>
          </p:cNvPr>
          <p:cNvGrpSpPr/>
          <p:nvPr/>
        </p:nvGrpSpPr>
        <p:grpSpPr>
          <a:xfrm>
            <a:off x="480097" y="972249"/>
            <a:ext cx="4891596" cy="5035621"/>
            <a:chOff x="3595456" y="1311184"/>
            <a:chExt cx="4891596" cy="50356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546B5E-42A3-4255-A54F-F7555D2C97B4}"/>
                </a:ext>
              </a:extLst>
            </p:cNvPr>
            <p:cNvCxnSpPr>
              <a:cxnSpLocks/>
            </p:cNvCxnSpPr>
            <p:nvPr/>
          </p:nvCxnSpPr>
          <p:spPr>
            <a:xfrm>
              <a:off x="3650792" y="1771647"/>
              <a:ext cx="2078495" cy="2728913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9612225-75FE-45B1-B1EA-90F2B765E93E}"/>
                </a:ext>
              </a:extLst>
            </p:cNvPr>
            <p:cNvCxnSpPr/>
            <p:nvPr/>
          </p:nvCxnSpPr>
          <p:spPr>
            <a:xfrm flipH="1">
              <a:off x="6300789" y="1771647"/>
              <a:ext cx="1900238" cy="2728913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CA160C-926C-4D14-9BBB-FBBCB847B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9287" y="4500563"/>
              <a:ext cx="0" cy="92204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672C70-3455-4A80-8B21-1A09B8449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5075" y="4500563"/>
              <a:ext cx="0" cy="92204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EB2810-18D1-405B-A847-193A05957625}"/>
                </a:ext>
              </a:extLst>
            </p:cNvPr>
            <p:cNvCxnSpPr/>
            <p:nvPr/>
          </p:nvCxnSpPr>
          <p:spPr>
            <a:xfrm>
              <a:off x="3686175" y="1771649"/>
              <a:ext cx="4529137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1D511D-7B2F-4631-8A27-FD785E53A07E}"/>
                </a:ext>
              </a:extLst>
            </p:cNvPr>
            <p:cNvCxnSpPr/>
            <p:nvPr/>
          </p:nvCxnSpPr>
          <p:spPr>
            <a:xfrm>
              <a:off x="4343400" y="2243138"/>
              <a:ext cx="3314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1D3B5-CD6D-4A2C-8C04-D2F6D7F172EA}"/>
                </a:ext>
              </a:extLst>
            </p:cNvPr>
            <p:cNvCxnSpPr/>
            <p:nvPr/>
          </p:nvCxnSpPr>
          <p:spPr>
            <a:xfrm>
              <a:off x="4857750" y="2700338"/>
              <a:ext cx="23931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046C1E-4887-4F20-8858-DA9A1A599D64}"/>
                </a:ext>
              </a:extLst>
            </p:cNvPr>
            <p:cNvCxnSpPr>
              <a:cxnSpLocks/>
            </p:cNvCxnSpPr>
            <p:nvPr/>
          </p:nvCxnSpPr>
          <p:spPr>
            <a:xfrm>
              <a:off x="5100638" y="3136103"/>
              <a:ext cx="18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A19FBB-AAC9-42E8-AD66-B873F1ED207D}"/>
                </a:ext>
              </a:extLst>
            </p:cNvPr>
            <p:cNvCxnSpPr/>
            <p:nvPr/>
          </p:nvCxnSpPr>
          <p:spPr>
            <a:xfrm>
              <a:off x="5329238" y="3543300"/>
              <a:ext cx="1485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AF5F27-03A7-43EA-B879-8BDC51934D0F}"/>
                </a:ext>
              </a:extLst>
            </p:cNvPr>
            <p:cNvCxnSpPr/>
            <p:nvPr/>
          </p:nvCxnSpPr>
          <p:spPr>
            <a:xfrm>
              <a:off x="5539667" y="3861054"/>
              <a:ext cx="928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7F1D17-21AE-4FDE-8668-F95F2BA47179}"/>
                </a:ext>
              </a:extLst>
            </p:cNvPr>
            <p:cNvSpPr txBox="1"/>
            <p:nvPr/>
          </p:nvSpPr>
          <p:spPr>
            <a:xfrm>
              <a:off x="3595456" y="1311184"/>
              <a:ext cx="4891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New articles harvested from &gt;120 journals from PubMed daily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DBB59-0E39-4E76-8A8F-163234EDEA98}"/>
                </a:ext>
              </a:extLst>
            </p:cNvPr>
            <p:cNvSpPr txBox="1"/>
            <p:nvPr/>
          </p:nvSpPr>
          <p:spPr>
            <a:xfrm>
              <a:off x="3960341" y="1917234"/>
              <a:ext cx="407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Validated Boolean filters + Machine Learning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179EA4-16FD-4986-B036-075D9ED0E509}"/>
                </a:ext>
              </a:extLst>
            </p:cNvPr>
            <p:cNvSpPr txBox="1"/>
            <p:nvPr/>
          </p:nvSpPr>
          <p:spPr>
            <a:xfrm>
              <a:off x="4785614" y="2410150"/>
              <a:ext cx="2530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Critical Appraisal by expert staff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6E5F2A-CA03-4259-8133-612433D5B98F}"/>
                </a:ext>
              </a:extLst>
            </p:cNvPr>
            <p:cNvSpPr txBox="1"/>
            <p:nvPr/>
          </p:nvSpPr>
          <p:spPr>
            <a:xfrm>
              <a:off x="4927107" y="2826795"/>
              <a:ext cx="2272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    </a:t>
              </a:r>
              <a:r>
                <a:rPr lang="en-US" sz="1400" b="1" dirty="0"/>
                <a:t>Articles meeting criteria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797B64-96B4-4547-9A1E-F0A9D5186F62}"/>
                </a:ext>
              </a:extLst>
            </p:cNvPr>
            <p:cNvSpPr txBox="1"/>
            <p:nvPr/>
          </p:nvSpPr>
          <p:spPr>
            <a:xfrm>
              <a:off x="4844222" y="3213534"/>
              <a:ext cx="2402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Review by clinicians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3DE7D7-FECF-4EC5-AEC5-59A4D436A96A}"/>
                </a:ext>
              </a:extLst>
            </p:cNvPr>
            <p:cNvSpPr txBox="1"/>
            <p:nvPr/>
          </p:nvSpPr>
          <p:spPr>
            <a:xfrm>
              <a:off x="5640589" y="3609798"/>
              <a:ext cx="744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PLUS</a:t>
              </a: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5F0D5A-A8BA-41A8-88D5-17D248FF19EF}"/>
                </a:ext>
              </a:extLst>
            </p:cNvPr>
            <p:cNvSpPr txBox="1"/>
            <p:nvPr/>
          </p:nvSpPr>
          <p:spPr>
            <a:xfrm>
              <a:off x="5344359" y="5746641"/>
              <a:ext cx="14470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HEALTH CARE PROFESSIONALS</a:t>
              </a:r>
            </a:p>
            <a:p>
              <a:pPr algn="ctr"/>
              <a:endParaRPr lang="en-US" sz="1100" b="1" dirty="0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418D81E0-1ED0-4CAF-BCB1-D7CF6F74184E}"/>
                </a:ext>
              </a:extLst>
            </p:cNvPr>
            <p:cNvSpPr/>
            <p:nvPr/>
          </p:nvSpPr>
          <p:spPr>
            <a:xfrm>
              <a:off x="5947375" y="4647447"/>
              <a:ext cx="189145" cy="978408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EC98413-7ABF-48EB-8339-0FBD1DF9C03D}"/>
              </a:ext>
            </a:extLst>
          </p:cNvPr>
          <p:cNvSpPr/>
          <p:nvPr/>
        </p:nvSpPr>
        <p:spPr>
          <a:xfrm>
            <a:off x="4825498" y="1874067"/>
            <a:ext cx="1113576" cy="54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04FB16-C994-4124-A1B1-5ED7D07722FB}"/>
              </a:ext>
            </a:extLst>
          </p:cNvPr>
          <p:cNvSpPr/>
          <p:nvPr/>
        </p:nvSpPr>
        <p:spPr>
          <a:xfrm>
            <a:off x="4798337" y="1892174"/>
            <a:ext cx="226337" cy="543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AC63BE-49F6-4082-9FBC-AC767B5653F4}"/>
              </a:ext>
            </a:extLst>
          </p:cNvPr>
          <p:cNvSpPr/>
          <p:nvPr/>
        </p:nvSpPr>
        <p:spPr>
          <a:xfrm>
            <a:off x="4526734" y="1810693"/>
            <a:ext cx="190122" cy="1267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80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66D5D-1F3D-4A45-831E-9DB54200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88" y="1574420"/>
            <a:ext cx="8980876" cy="3716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FAF05-8837-4347-9238-D8BF93981600}"/>
              </a:ext>
            </a:extLst>
          </p:cNvPr>
          <p:cNvSpPr txBox="1"/>
          <p:nvPr/>
        </p:nvSpPr>
        <p:spPr>
          <a:xfrm>
            <a:off x="213063" y="923277"/>
            <a:ext cx="1178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One-stop-search engine to find the current </a:t>
            </a:r>
            <a:r>
              <a:rPr lang="en-CA" sz="2400" b="1" u="sng" dirty="0"/>
              <a:t>best</a:t>
            </a:r>
            <a:r>
              <a:rPr lang="en-CA" sz="2400" b="1" dirty="0"/>
              <a:t> evidence to support clinical decisions FAST!</a:t>
            </a:r>
          </a:p>
        </p:txBody>
      </p:sp>
    </p:spTree>
    <p:extLst>
      <p:ext uri="{BB962C8B-B14F-4D97-AF65-F5344CB8AC3E}">
        <p14:creationId xmlns:p14="http://schemas.microsoft.com/office/powerpoint/2010/main" val="143746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E1C87E-240B-423E-8F79-67AF4D6E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771525"/>
            <a:ext cx="10991850" cy="5314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A3776D-42B3-4E4C-AF8B-62A92A8F2698}"/>
              </a:ext>
            </a:extLst>
          </p:cNvPr>
          <p:cNvSpPr/>
          <p:nvPr/>
        </p:nvSpPr>
        <p:spPr>
          <a:xfrm>
            <a:off x="417250" y="2352583"/>
            <a:ext cx="3577701" cy="210400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B4D8C-CBF8-3224-48D7-D073AB422758}"/>
              </a:ext>
            </a:extLst>
          </p:cNvPr>
          <p:cNvSpPr txBox="1"/>
          <p:nvPr/>
        </p:nvSpPr>
        <p:spPr>
          <a:xfrm>
            <a:off x="2864223" y="2191871"/>
            <a:ext cx="318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Second highest level of pyramid</a:t>
            </a:r>
          </a:p>
        </p:txBody>
      </p:sp>
    </p:spTree>
    <p:extLst>
      <p:ext uri="{BB962C8B-B14F-4D97-AF65-F5344CB8AC3E}">
        <p14:creationId xmlns:p14="http://schemas.microsoft.com/office/powerpoint/2010/main" val="22794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E1C87E-240B-423E-8F79-67AF4D6E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771525"/>
            <a:ext cx="10982326" cy="5314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0260A4-5E5B-4FC1-A0E5-C0AEFC5C3C14}"/>
              </a:ext>
            </a:extLst>
          </p:cNvPr>
          <p:cNvSpPr/>
          <p:nvPr/>
        </p:nvSpPr>
        <p:spPr>
          <a:xfrm>
            <a:off x="3622089" y="2254927"/>
            <a:ext cx="4021586" cy="314269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45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E1C87E-240B-423E-8F79-67AF4D6E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771525"/>
            <a:ext cx="10991850" cy="5314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01A8565-F33B-49E9-89EA-1E4ED6E6208C}"/>
              </a:ext>
            </a:extLst>
          </p:cNvPr>
          <p:cNvSpPr/>
          <p:nvPr/>
        </p:nvSpPr>
        <p:spPr>
          <a:xfrm>
            <a:off x="7439487" y="2024109"/>
            <a:ext cx="3577701" cy="210400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92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E1C87E-240B-423E-8F79-67AF4D6E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771525"/>
            <a:ext cx="10991850" cy="5314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0F5027-666E-4D43-9F28-0E2C1BD2F1B9}"/>
              </a:ext>
            </a:extLst>
          </p:cNvPr>
          <p:cNvSpPr/>
          <p:nvPr/>
        </p:nvSpPr>
        <p:spPr>
          <a:xfrm>
            <a:off x="7599285" y="3382393"/>
            <a:ext cx="3577701" cy="210400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151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{14F731A3-7948-43FF-AFFF-937B768D226E}tf11437505_win32</Template>
  <TotalTime>556</TotalTime>
  <Words>196</Words>
  <Application>Microsoft Office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 Pro Cond Light</vt:lpstr>
      <vt:lpstr>Speak Pro</vt:lpstr>
      <vt:lpstr>Wingdings</vt:lpstr>
      <vt:lpstr>RetrospectVTI</vt:lpstr>
      <vt:lpstr>ACCESSSS: working together to help Health Care Providers find EBM fast</vt:lpstr>
      <vt:lpstr>PowerPoint Presentation</vt:lpstr>
      <vt:lpstr>ACCESSSS</vt:lpstr>
      <vt:lpstr>McMaster 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Lori Linkins</dc:creator>
  <cp:lastModifiedBy>Linkins, LoriAnn</cp:lastModifiedBy>
  <cp:revision>69</cp:revision>
  <dcterms:created xsi:type="dcterms:W3CDTF">2021-01-28T13:12:14Z</dcterms:created>
  <dcterms:modified xsi:type="dcterms:W3CDTF">2022-12-02T15:34:10Z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