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8" r:id="rId7"/>
    <p:sldId id="269" r:id="rId8"/>
    <p:sldId id="270" r:id="rId9"/>
    <p:sldId id="263" r:id="rId10"/>
    <p:sldId id="264" r:id="rId11"/>
    <p:sldId id="265" r:id="rId12"/>
    <p:sldId id="266" r:id="rId13"/>
    <p:sldId id="25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73A5-024A-40E1-A61A-C1FD06D90453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>
            <a:lvl2pPr>
              <a:buFont typeface="Calibri" pitchFamily="34" charset="0"/>
              <a:buChar char="—"/>
              <a:defRPr/>
            </a:lvl2pPr>
            <a:lvl3pPr>
              <a:defRPr sz="2200"/>
            </a:lvl3pPr>
            <a:lvl4pPr>
              <a:buFont typeface="Courier New" pitchFamily="49" charset="0"/>
              <a:buChar char="o"/>
              <a:defRPr/>
            </a:lvl4pPr>
            <a:lvl5pPr>
              <a:buFont typeface="Calibri" pitchFamily="34" charset="0"/>
              <a:buChar char="—"/>
              <a:defRPr sz="1800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B77-7B2F-46D8-99AE-69FCB1CBCD43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50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4845"/>
            <a:ext cx="4040188" cy="4235593"/>
          </a:xfrm>
        </p:spPr>
        <p:txBody>
          <a:bodyPr/>
          <a:lstStyle>
            <a:lvl1pPr>
              <a:defRPr sz="24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CA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CA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 smtClean="0"/>
              <a:t>Second level</a:t>
            </a:r>
          </a:p>
          <a:p>
            <a:pPr marL="1143000" lvl="2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CA" dirty="0" smtClean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CA" dirty="0" smtClean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Calibri" pitchFamily="34" charset="0"/>
              <a:buChar char="—"/>
            </a:pPr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50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4845"/>
            <a:ext cx="4041775" cy="4235593"/>
          </a:xfrm>
        </p:spPr>
        <p:txBody>
          <a:bodyPr/>
          <a:lstStyle>
            <a:lvl1pPr>
              <a:defRPr sz="24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CA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CA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 smtClean="0"/>
              <a:t>Second level</a:t>
            </a:r>
          </a:p>
          <a:p>
            <a:pPr marL="1143000" lvl="2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CA" dirty="0" smtClean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CA" dirty="0" smtClean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Calibri" pitchFamily="34" charset="0"/>
              <a:buChar char="—"/>
            </a:pPr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B826-8122-4B6B-9313-CFD2E5CD38C7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9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CBD6-C263-48A2-B54C-2645A0E2C7D6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 smtClean="0"/>
              <a:t>Second level</a:t>
            </a:r>
          </a:p>
          <a:p>
            <a:pPr marL="1143000" lvl="2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CA" dirty="0" smtClean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CA" dirty="0" smtClean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Calibri" pitchFamily="34" charset="0"/>
              <a:buChar char="—"/>
            </a:pPr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E334D-9C00-4EAA-8719-BD3BEBFD0F79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7" r:id="rId4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Wingdings" charset="2"/>
        <a:buChar char="§"/>
        <a:defRPr lang="en-CA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lang="en-CA" sz="2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lang="en-CA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5858" y="2757502"/>
            <a:ext cx="5652601" cy="98361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Pediatric Residency Research/Scholarly Activity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5858" y="3712098"/>
            <a:ext cx="5652601" cy="62051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Subtitle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2097" y="4475027"/>
            <a:ext cx="3692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FFFFFF"/>
                </a:solidFill>
              </a:rPr>
              <a:t>Greg Guilcher MD, FRCPC, FAAP</a:t>
            </a:r>
          </a:p>
          <a:p>
            <a:r>
              <a:rPr lang="en-CA" sz="1400" dirty="0" smtClean="0">
                <a:solidFill>
                  <a:srgbClr val="FFFFFF"/>
                </a:solidFill>
              </a:rPr>
              <a:t>May 30, 2018</a:t>
            </a:r>
            <a:r>
              <a:rPr lang="en-CA" sz="1400" dirty="0" smtClean="0">
                <a:solidFill>
                  <a:srgbClr val="FFFFFF"/>
                </a:solidFill>
              </a:rPr>
              <a:t>	</a:t>
            </a:r>
            <a:endParaRPr lang="en-CA" sz="1400" dirty="0" smtClean="0">
              <a:solidFill>
                <a:schemeClr val="bg1"/>
              </a:solidFill>
            </a:endParaRPr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825858" y="2477354"/>
            <a:ext cx="5054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CUMMING SCHOOL </a:t>
            </a:r>
            <a:r>
              <a:rPr lang="en-US" sz="1400" dirty="0" smtClean="0">
                <a:solidFill>
                  <a:srgbClr val="FFFFFF"/>
                </a:solidFill>
              </a:rPr>
              <a:t>OF </a:t>
            </a:r>
            <a:r>
              <a:rPr lang="en-US" sz="1400" dirty="0" smtClean="0">
                <a:solidFill>
                  <a:srgbClr val="FFFFFF"/>
                </a:solidFill>
              </a:rPr>
              <a:t>MEDICINE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Scholarly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Research</a:t>
            </a:r>
          </a:p>
          <a:p>
            <a:r>
              <a:rPr lang="en-CA" dirty="0" smtClean="0"/>
              <a:t>QI/QA</a:t>
            </a:r>
          </a:p>
          <a:p>
            <a:r>
              <a:rPr lang="en-CA" dirty="0" smtClean="0"/>
              <a:t>Education</a:t>
            </a:r>
          </a:p>
          <a:p>
            <a:endParaRPr lang="en-CA" dirty="0"/>
          </a:p>
          <a:p>
            <a:r>
              <a:rPr lang="en-CA" dirty="0" smtClean="0"/>
              <a:t>Must involve a question and evaluative component, and key components must be led by resident</a:t>
            </a:r>
          </a:p>
          <a:p>
            <a:pPr lvl="1"/>
            <a:r>
              <a:rPr lang="en-CA" dirty="0" smtClean="0"/>
              <a:t>Ideally all (</a:t>
            </a:r>
            <a:r>
              <a:rPr lang="en-CA" dirty="0" err="1" smtClean="0"/>
              <a:t>eg</a:t>
            </a:r>
            <a:r>
              <a:rPr lang="en-CA" dirty="0" smtClean="0"/>
              <a:t> conception, protocol writing, ethics </a:t>
            </a:r>
            <a:r>
              <a:rPr lang="en-CA" dirty="0" err="1" smtClean="0"/>
              <a:t>etc</a:t>
            </a:r>
            <a:r>
              <a:rPr lang="en-CA" dirty="0" smtClean="0"/>
              <a:t>)</a:t>
            </a:r>
          </a:p>
          <a:p>
            <a:pPr lvl="2"/>
            <a:r>
              <a:rPr lang="en-CA" dirty="0" smtClean="0"/>
              <a:t>May inherit a project in evolution as long as the resident can say s/he made major contributions as “their” project</a:t>
            </a:r>
          </a:p>
          <a:p>
            <a:pPr lvl="1"/>
            <a:r>
              <a:rPr lang="en-CA" dirty="0" smtClean="0"/>
              <a:t>Small QI/QA required by program</a:t>
            </a:r>
          </a:p>
          <a:p>
            <a:pPr lvl="2"/>
            <a:r>
              <a:rPr lang="en-CA" dirty="0" smtClean="0"/>
              <a:t>More hospitalists with formal coursework/training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9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Research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Child and Maternal Health</a:t>
            </a:r>
          </a:p>
          <a:p>
            <a:pPr lvl="1"/>
            <a:r>
              <a:rPr lang="en-CA" dirty="0" smtClean="0"/>
              <a:t>Broader than Department of Pediatrics</a:t>
            </a:r>
          </a:p>
          <a:p>
            <a:r>
              <a:rPr lang="en-CA" dirty="0" smtClean="0"/>
              <a:t>Run by Research Methods Team member</a:t>
            </a:r>
          </a:p>
          <a:p>
            <a:r>
              <a:rPr lang="en-CA" dirty="0" smtClean="0"/>
              <a:t>Research focus </a:t>
            </a:r>
          </a:p>
          <a:p>
            <a:pPr lvl="1"/>
            <a:r>
              <a:rPr lang="en-CA" dirty="0" smtClean="0"/>
              <a:t>Understanding methods, reviewing literature and applying data to patients</a:t>
            </a:r>
          </a:p>
          <a:p>
            <a:pPr lvl="1"/>
            <a:r>
              <a:rPr lang="en-CA" dirty="0" smtClean="0"/>
              <a:t>Research project to be developed</a:t>
            </a:r>
          </a:p>
          <a:p>
            <a:pPr lvl="2"/>
            <a:r>
              <a:rPr lang="en-CA" dirty="0" smtClean="0"/>
              <a:t>Often a focus on traditional research</a:t>
            </a:r>
          </a:p>
          <a:p>
            <a:pPr lvl="3"/>
            <a:r>
              <a:rPr lang="en-CA" dirty="0" smtClean="0"/>
              <a:t>Dovetailing with SOC scholarly work project a “work in progress”</a:t>
            </a:r>
          </a:p>
          <a:p>
            <a:r>
              <a:rPr lang="en-CA" dirty="0" smtClean="0"/>
              <a:t>Presentation at end of block of concept/progress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01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Research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Defining your research question </a:t>
            </a:r>
          </a:p>
          <a:p>
            <a:r>
              <a:rPr lang="en-US" dirty="0"/>
              <a:t>• Choosing the appropriate study design </a:t>
            </a:r>
          </a:p>
          <a:p>
            <a:r>
              <a:rPr lang="en-US" dirty="0"/>
              <a:t>• Searching the medical literature </a:t>
            </a:r>
          </a:p>
          <a:p>
            <a:r>
              <a:rPr lang="en-US" dirty="0"/>
              <a:t>• Defining your hypotheses, objectives and outcome measures </a:t>
            </a:r>
          </a:p>
          <a:p>
            <a:r>
              <a:rPr lang="en-US" dirty="0"/>
              <a:t>• Refining your methods </a:t>
            </a:r>
          </a:p>
          <a:p>
            <a:r>
              <a:rPr lang="en-US" dirty="0"/>
              <a:t>• Analyzing your data – an introduction to biostatistics </a:t>
            </a:r>
          </a:p>
          <a:p>
            <a:r>
              <a:rPr lang="en-US" dirty="0"/>
              <a:t>• Research Ethics </a:t>
            </a:r>
          </a:p>
          <a:p>
            <a:r>
              <a:rPr lang="en-US" dirty="0"/>
              <a:t>• Overview of the application process for scientific and ethical review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62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CPS manuscript </a:t>
            </a:r>
          </a:p>
          <a:p>
            <a:r>
              <a:rPr lang="en-CA" dirty="0" smtClean="0"/>
              <a:t>Signing off FITER requires completion of scholarly work </a:t>
            </a:r>
          </a:p>
          <a:p>
            <a:pPr lvl="1"/>
            <a:r>
              <a:rPr lang="en-CA" dirty="0" smtClean="0"/>
              <a:t>Or evidence for “good” reason for not doing so</a:t>
            </a:r>
          </a:p>
          <a:p>
            <a:r>
              <a:rPr lang="en-CA" dirty="0" smtClean="0"/>
              <a:t>Cohort with SOC in year 3</a:t>
            </a:r>
          </a:p>
          <a:p>
            <a:pPr lvl="1"/>
            <a:r>
              <a:rPr lang="en-CA" dirty="0" smtClean="0"/>
              <a:t>Next year will be the first year where SOC has been in place for all years of training of final year residents</a:t>
            </a:r>
          </a:p>
          <a:p>
            <a:pPr lvl="1"/>
            <a:r>
              <a:rPr lang="en-CA" dirty="0" smtClean="0"/>
              <a:t>This year all but 1 resident will have completed scholarly work</a:t>
            </a:r>
          </a:p>
          <a:p>
            <a:pPr lvl="2"/>
            <a:r>
              <a:rPr lang="en-CA" dirty="0" smtClean="0"/>
              <a:t>Various reasons, and has not had SOC support</a:t>
            </a:r>
          </a:p>
          <a:p>
            <a:pPr lvl="2"/>
            <a:r>
              <a:rPr lang="en-CA" dirty="0" smtClean="0"/>
              <a:t>Reflective essay on experience required in lieu</a:t>
            </a:r>
          </a:p>
          <a:p>
            <a:pPr lvl="3"/>
            <a:r>
              <a:rPr lang="en-CA" dirty="0" smtClean="0"/>
              <a:t>Resident declined presenting challenges to group despite encouragement to do so</a:t>
            </a:r>
            <a:endParaRPr lang="en-US" dirty="0" smtClean="0"/>
          </a:p>
          <a:p>
            <a:pPr lvl="4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SOC has been well received</a:t>
            </a:r>
          </a:p>
          <a:p>
            <a:pPr lvl="1"/>
            <a:r>
              <a:rPr lang="en-CA" dirty="0" smtClean="0"/>
              <a:t>Ongoing adjustments necessary</a:t>
            </a:r>
          </a:p>
          <a:p>
            <a:pPr lvl="1"/>
            <a:r>
              <a:rPr lang="en-CA" dirty="0" smtClean="0"/>
              <a:t>Not all faculty as engaged as others</a:t>
            </a:r>
          </a:p>
          <a:p>
            <a:pPr lvl="1"/>
            <a:r>
              <a:rPr lang="en-CA" dirty="0" smtClean="0"/>
              <a:t>Productivity of residents improving</a:t>
            </a:r>
          </a:p>
          <a:p>
            <a:pPr lvl="2"/>
            <a:r>
              <a:rPr lang="en-CA" dirty="0" smtClean="0"/>
              <a:t>Simply having regular meetings keeps things moving</a:t>
            </a:r>
          </a:p>
          <a:p>
            <a:pPr lvl="2"/>
            <a:r>
              <a:rPr lang="en-CA" dirty="0" smtClean="0"/>
              <a:t>Support and lessons learned from peers in small group sessions has been invaluable</a:t>
            </a:r>
          </a:p>
          <a:p>
            <a:pPr lvl="1"/>
            <a:r>
              <a:rPr lang="en-CA" dirty="0" smtClean="0"/>
              <a:t>Final year accountability coming next year for 1</a:t>
            </a:r>
            <a:r>
              <a:rPr lang="en-CA" baseline="30000" dirty="0" smtClean="0"/>
              <a:t>st</a:t>
            </a:r>
            <a:r>
              <a:rPr lang="en-CA" dirty="0" smtClean="0"/>
              <a:t> cohort</a:t>
            </a:r>
          </a:p>
          <a:p>
            <a:pPr lvl="1"/>
            <a:endParaRPr lang="en-CA" dirty="0"/>
          </a:p>
          <a:p>
            <a:r>
              <a:rPr lang="en-CA" dirty="0" smtClean="0"/>
              <a:t>Engaging Research Course team to consider</a:t>
            </a:r>
          </a:p>
          <a:p>
            <a:pPr lvl="1"/>
            <a:r>
              <a:rPr lang="en-CA" dirty="0" smtClean="0"/>
              <a:t>Flexibility on what is scholarly work</a:t>
            </a:r>
          </a:p>
          <a:p>
            <a:pPr lvl="1"/>
            <a:r>
              <a:rPr lang="en-CA" dirty="0" smtClean="0"/>
              <a:t>Integrating timelines established by SOC/RPC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6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Points to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Scholarly Oversight Committee</a:t>
            </a:r>
          </a:p>
          <a:p>
            <a:r>
              <a:rPr lang="en-CA" dirty="0" smtClean="0"/>
              <a:t>Research Course</a:t>
            </a:r>
          </a:p>
          <a:p>
            <a:r>
              <a:rPr lang="en-CA" dirty="0" smtClean="0"/>
              <a:t>Quality Assurance/Improvement</a:t>
            </a:r>
          </a:p>
          <a:p>
            <a:r>
              <a:rPr lang="en-CA" dirty="0" smtClean="0"/>
              <a:t>Accountability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7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Scholarly Oversight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Established in 2013</a:t>
            </a:r>
          </a:p>
          <a:p>
            <a:pPr lvl="1"/>
            <a:r>
              <a:rPr lang="en-CA" dirty="0" smtClean="0"/>
              <a:t>“False Start”</a:t>
            </a:r>
          </a:p>
          <a:p>
            <a:pPr lvl="1"/>
            <a:r>
              <a:rPr lang="en-CA" dirty="0" smtClean="0"/>
              <a:t>1 year break in 2014-2015 to revise</a:t>
            </a:r>
          </a:p>
          <a:p>
            <a:pPr lvl="1"/>
            <a:r>
              <a:rPr lang="en-CA" dirty="0" smtClean="0"/>
              <a:t>Operating continuously since 2015-2016 academic year</a:t>
            </a:r>
          </a:p>
          <a:p>
            <a:pPr lvl="1"/>
            <a:endParaRPr lang="en-CA" dirty="0"/>
          </a:p>
          <a:p>
            <a:r>
              <a:rPr lang="en-CA" dirty="0" smtClean="0"/>
              <a:t>Chair (Guilcher, pediatric hematologist/oncologist)</a:t>
            </a:r>
          </a:p>
          <a:p>
            <a:pPr lvl="1"/>
            <a:r>
              <a:rPr lang="en-CA" dirty="0" smtClean="0"/>
              <a:t>5 other SOC members</a:t>
            </a:r>
          </a:p>
          <a:p>
            <a:pPr lvl="2"/>
            <a:r>
              <a:rPr lang="en-CA" dirty="0" smtClean="0"/>
              <a:t>Pediatric cardiologist, </a:t>
            </a:r>
            <a:r>
              <a:rPr lang="en-CA" dirty="0" err="1" smtClean="0"/>
              <a:t>respirologist</a:t>
            </a:r>
            <a:r>
              <a:rPr lang="en-CA" dirty="0" smtClean="0"/>
              <a:t>, rheumatologist, hematologist/oncologist, hospitalist</a:t>
            </a:r>
          </a:p>
          <a:p>
            <a:pPr lvl="1"/>
            <a:r>
              <a:rPr lang="en-CA" dirty="0" smtClean="0"/>
              <a:t>Most are engaged</a:t>
            </a:r>
          </a:p>
          <a:p>
            <a:pPr lvl="2"/>
            <a:r>
              <a:rPr lang="en-CA" dirty="0" smtClean="0"/>
              <a:t>1-2 have volunteered but less-engaged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6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One45 documents</a:t>
            </a:r>
          </a:p>
          <a:p>
            <a:pPr lvl="1"/>
            <a:r>
              <a:rPr lang="en-CA" dirty="0" smtClean="0"/>
              <a:t>SOC overview, terms of reference</a:t>
            </a:r>
          </a:p>
          <a:p>
            <a:pPr lvl="1"/>
            <a:r>
              <a:rPr lang="en-CA" dirty="0" smtClean="0"/>
              <a:t>Timelines for milestones of scholarly work</a:t>
            </a:r>
          </a:p>
          <a:p>
            <a:pPr lvl="1"/>
            <a:r>
              <a:rPr lang="en-CA" dirty="0" smtClean="0"/>
              <a:t>Working documents</a:t>
            </a:r>
          </a:p>
          <a:p>
            <a:pPr lvl="1"/>
            <a:endParaRPr lang="en-CA" dirty="0"/>
          </a:p>
          <a:p>
            <a:r>
              <a:rPr lang="en-CA" dirty="0" smtClean="0"/>
              <a:t>Meet in September during AHD each year to </a:t>
            </a:r>
          </a:p>
          <a:p>
            <a:pPr lvl="1"/>
            <a:r>
              <a:rPr lang="en-CA" dirty="0" smtClean="0"/>
              <a:t>Introduce SOC to new residents</a:t>
            </a:r>
          </a:p>
          <a:p>
            <a:pPr lvl="1"/>
            <a:r>
              <a:rPr lang="en-CA" dirty="0" smtClean="0"/>
              <a:t>Hear about successes/challenges</a:t>
            </a:r>
          </a:p>
          <a:p>
            <a:pPr lvl="1"/>
            <a:r>
              <a:rPr lang="en-CA" dirty="0" smtClean="0"/>
              <a:t>Allow breakout sessions with SOC faculty and assigned residents (small groups)</a:t>
            </a:r>
          </a:p>
          <a:p>
            <a:pPr lvl="1"/>
            <a:r>
              <a:rPr lang="en-CA" dirty="0" smtClean="0"/>
              <a:t>“Speed dating” with potential supervisors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3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September meeting allows for consideration of project before research course (a requirement to come to Research Course with a project in Block 5)</a:t>
            </a:r>
          </a:p>
          <a:p>
            <a:r>
              <a:rPr lang="en-CA" dirty="0" smtClean="0"/>
              <a:t>2 additional small group meetings with SOC faculty and resident groups throughout academic year</a:t>
            </a:r>
          </a:p>
          <a:p>
            <a:r>
              <a:rPr lang="en-CA" dirty="0" smtClean="0"/>
              <a:t>June </a:t>
            </a:r>
          </a:p>
          <a:p>
            <a:pPr lvl="1"/>
            <a:r>
              <a:rPr lang="en-CA" dirty="0" smtClean="0"/>
              <a:t>AHD with presentations from senior residents to present work products </a:t>
            </a:r>
          </a:p>
          <a:p>
            <a:pPr lvl="2"/>
            <a:r>
              <a:rPr lang="en-CA" dirty="0" smtClean="0"/>
              <a:t>Exempt if selected to present at fall research course</a:t>
            </a:r>
          </a:p>
          <a:p>
            <a:pPr lvl="1"/>
            <a:r>
              <a:rPr lang="en-CA" dirty="0" smtClean="0"/>
              <a:t>Small group meetings with SOC faculty and residents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4465" y="1160463"/>
            <a:ext cx="4113495" cy="49657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0070" y="1160463"/>
            <a:ext cx="4402285" cy="49657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9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630" y="1160463"/>
            <a:ext cx="5005165" cy="49657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4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Residency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Program Directors</a:t>
            </a:r>
          </a:p>
          <a:p>
            <a:pPr lvl="1"/>
            <a:r>
              <a:rPr lang="en-CA" dirty="0" smtClean="0"/>
              <a:t>Very supportive</a:t>
            </a:r>
          </a:p>
          <a:p>
            <a:pPr lvl="1"/>
            <a:r>
              <a:rPr lang="en-CA" dirty="0" smtClean="0"/>
              <a:t>Facilitate booking of AHD and provide reminders</a:t>
            </a:r>
          </a:p>
          <a:p>
            <a:pPr lvl="1"/>
            <a:r>
              <a:rPr lang="en-CA" dirty="0" smtClean="0"/>
              <a:t>Bi-annual meetings with residents include updates on scholarly work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1 Academic Elective per resident during 1</a:t>
            </a:r>
            <a:r>
              <a:rPr lang="en-CA" baseline="30000" dirty="0" smtClean="0"/>
              <a:t>st</a:t>
            </a:r>
            <a:r>
              <a:rPr lang="en-CA" dirty="0" smtClean="0"/>
              <a:t> 3 years</a:t>
            </a:r>
          </a:p>
          <a:p>
            <a:pPr lvl="1"/>
            <a:r>
              <a:rPr lang="en-CA" dirty="0" smtClean="0"/>
              <a:t>Written report required at end of block</a:t>
            </a:r>
          </a:p>
          <a:p>
            <a:pPr lvl="1"/>
            <a:endParaRPr lang="en-CA" dirty="0"/>
          </a:p>
          <a:p>
            <a:r>
              <a:rPr lang="en-CA" dirty="0" smtClean="0"/>
              <a:t>Opportunity to be Chief Education resident (1 per year) as senior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4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E32726"/>
      </a:accent1>
      <a:accent2>
        <a:srgbClr val="FFD200"/>
      </a:accent2>
      <a:accent3>
        <a:srgbClr val="FBB031"/>
      </a:accent3>
      <a:accent4>
        <a:srgbClr val="F47C00"/>
      </a:accent4>
      <a:accent5>
        <a:srgbClr val="AF2626"/>
      </a:accent5>
      <a:accent6>
        <a:srgbClr val="6D3321"/>
      </a:accent6>
      <a:hlink>
        <a:srgbClr val="E32726"/>
      </a:hlink>
      <a:folHlink>
        <a:srgbClr val="66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9374</TotalTime>
  <Words>558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Office Theme</vt:lpstr>
      <vt:lpstr>Pediatric Residency Research/Scholarly Activity </vt:lpstr>
      <vt:lpstr>Points to Present</vt:lpstr>
      <vt:lpstr>Scholarly Oversight Committee</vt:lpstr>
      <vt:lpstr>SOC</vt:lpstr>
      <vt:lpstr>SOC</vt:lpstr>
      <vt:lpstr>PowerPoint Presentation</vt:lpstr>
      <vt:lpstr>PowerPoint Presentation</vt:lpstr>
      <vt:lpstr>PowerPoint Presentation</vt:lpstr>
      <vt:lpstr>Residency Program</vt:lpstr>
      <vt:lpstr>Scholarly Work</vt:lpstr>
      <vt:lpstr>Research Course</vt:lpstr>
      <vt:lpstr>Research Course</vt:lpstr>
      <vt:lpstr>Accountability</vt:lpstr>
      <vt:lpstr>Final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Greg Guilcher</cp:lastModifiedBy>
  <cp:revision>52</cp:revision>
  <dcterms:created xsi:type="dcterms:W3CDTF">2013-07-31T17:26:06Z</dcterms:created>
  <dcterms:modified xsi:type="dcterms:W3CDTF">2018-05-28T17:50:15Z</dcterms:modified>
</cp:coreProperties>
</file>