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78" r:id="rId4"/>
    <p:sldId id="267" r:id="rId5"/>
    <p:sldId id="257" r:id="rId6"/>
    <p:sldId id="264" r:id="rId7"/>
    <p:sldId id="265" r:id="rId8"/>
    <p:sldId id="266" r:id="rId9"/>
    <p:sldId id="275" r:id="rId10"/>
    <p:sldId id="268" r:id="rId11"/>
    <p:sldId id="269" r:id="rId12"/>
    <p:sldId id="277" r:id="rId13"/>
    <p:sldId id="270" r:id="rId14"/>
    <p:sldId id="261" r:id="rId15"/>
    <p:sldId id="273" r:id="rId16"/>
    <p:sldId id="276" r:id="rId17"/>
    <p:sldId id="272" r:id="rId18"/>
    <p:sldId id="271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FD7A008-DB85-4479-92CF-B7975BE95378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8035240-B05D-4D23-95E2-E9E19C680D9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497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EC41269-4D05-44E0-A071-EB98CAAD522C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B4BB3B2-A47E-4D22-9310-DEA654D8889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564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6A51DD-F14C-47DF-883B-AABC981D5BB1}" type="datetimeFigureOut">
              <a:rPr lang="en-CA" smtClean="0"/>
              <a:t>18-05-30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EE1AB40-5603-4756-9D8D-94D55B09F883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697360"/>
          </a:xfrm>
        </p:spPr>
        <p:txBody>
          <a:bodyPr/>
          <a:lstStyle/>
          <a:p>
            <a:pPr algn="ctr"/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Pediatric Resident Research training at </a:t>
            </a:r>
            <a:b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Memorial University of Newfoundland 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918648" cy="936104"/>
          </a:xfrm>
        </p:spPr>
        <p:txBody>
          <a:bodyPr>
            <a:noAutofit/>
          </a:bodyPr>
          <a:lstStyle/>
          <a:p>
            <a:pPr algn="ctr"/>
            <a:r>
              <a:rPr lang="en-CA" sz="1800" dirty="0" smtClean="0">
                <a:solidFill>
                  <a:schemeClr val="tx1"/>
                </a:solidFill>
              </a:rPr>
              <a:t>Roger Chafe, PhD</a:t>
            </a:r>
          </a:p>
          <a:p>
            <a:pPr algn="ctr"/>
            <a:r>
              <a:rPr lang="en-CA" sz="1800" dirty="0" smtClean="0">
                <a:solidFill>
                  <a:schemeClr val="tx1"/>
                </a:solidFill>
              </a:rPr>
              <a:t>Associate Professor, Division of Pediatrics</a:t>
            </a:r>
          </a:p>
          <a:p>
            <a:pPr algn="ctr"/>
            <a:r>
              <a:rPr lang="en-CA" sz="1800" dirty="0" smtClean="0">
                <a:solidFill>
                  <a:schemeClr val="tx1"/>
                </a:solidFill>
              </a:rPr>
              <a:t>Director, Janeway Pediatric Research Unit</a:t>
            </a:r>
          </a:p>
          <a:p>
            <a:pPr algn="ctr"/>
            <a:r>
              <a:rPr lang="en-CA" sz="1800" dirty="0">
                <a:solidFill>
                  <a:schemeClr val="tx1"/>
                </a:solidFill>
              </a:rPr>
              <a:t>Research </a:t>
            </a:r>
            <a:r>
              <a:rPr lang="en-CA" sz="1800" dirty="0" smtClean="0">
                <a:solidFill>
                  <a:schemeClr val="tx1"/>
                </a:solidFill>
              </a:rPr>
              <a:t>Director, Pediatric Residency Program</a:t>
            </a:r>
          </a:p>
          <a:p>
            <a:pPr algn="ctr"/>
            <a:r>
              <a:rPr lang="en-CA" sz="1800" dirty="0" smtClean="0">
                <a:solidFill>
                  <a:schemeClr val="tx1"/>
                </a:solidFill>
              </a:rPr>
              <a:t>Memorial University of Newfoundland </a:t>
            </a:r>
            <a:endParaRPr lang="en-CA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10" y="5229200"/>
            <a:ext cx="2160241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026" y="5229200"/>
            <a:ext cx="2448272" cy="111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493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</a:t>
            </a:r>
            <a:r>
              <a:rPr lang="en-CA" dirty="0"/>
              <a:t>/ </a:t>
            </a:r>
            <a:r>
              <a:rPr lang="en-CA" dirty="0" smtClean="0"/>
              <a:t>Academic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Research projects aim to add to our knowledge in a particular </a:t>
            </a:r>
            <a:r>
              <a:rPr lang="en-CA" dirty="0" smtClean="0"/>
              <a:t>area, often about the </a:t>
            </a:r>
            <a:r>
              <a:rPr lang="en-CA" dirty="0"/>
              <a:t>local pediatric population. 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Academic </a:t>
            </a:r>
            <a:r>
              <a:rPr lang="en-CA" dirty="0"/>
              <a:t>projects aim to develop a resource for a medical program or for resident education. 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Some </a:t>
            </a:r>
            <a:r>
              <a:rPr lang="en-CA" dirty="0"/>
              <a:t>projects have elements of </a:t>
            </a:r>
            <a:r>
              <a:rPr lang="en-CA" dirty="0" smtClean="0"/>
              <a:t>both.</a:t>
            </a:r>
          </a:p>
          <a:p>
            <a:endParaRPr lang="en-CA" dirty="0"/>
          </a:p>
          <a:p>
            <a:r>
              <a:rPr lang="en-CA" dirty="0" smtClean="0"/>
              <a:t>There are very few academic projects now.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61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Research / Academic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Research Director meets with the resident to discuss their career plans / project ideas in 1</a:t>
            </a:r>
            <a:r>
              <a:rPr lang="en-CA" baseline="30000" dirty="0" smtClean="0"/>
              <a:t>st</a:t>
            </a:r>
            <a:r>
              <a:rPr lang="en-CA" dirty="0" smtClean="0"/>
              <a:t> year.</a:t>
            </a:r>
          </a:p>
          <a:p>
            <a:endParaRPr lang="en-CA" dirty="0" smtClean="0"/>
          </a:p>
          <a:p>
            <a:r>
              <a:rPr lang="en-CA" dirty="0" smtClean="0"/>
              <a:t>Some clinical faculty request a resident to work with on specific  project.</a:t>
            </a:r>
          </a:p>
          <a:p>
            <a:endParaRPr lang="en-CA" dirty="0" smtClean="0"/>
          </a:p>
          <a:p>
            <a:r>
              <a:rPr lang="en-CA" dirty="0" smtClean="0"/>
              <a:t>I’m more of a research broker.  </a:t>
            </a:r>
            <a:endParaRPr lang="en-CA" dirty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53162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Research / Academic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dirty="0"/>
              <a:t>Research Director </a:t>
            </a:r>
            <a:r>
              <a:rPr lang="en-CA" dirty="0" smtClean="0"/>
              <a:t>meets the resident to approve the scope of the project.  </a:t>
            </a:r>
          </a:p>
          <a:p>
            <a:endParaRPr lang="en-CA" dirty="0"/>
          </a:p>
          <a:p>
            <a:r>
              <a:rPr lang="en-CA" dirty="0" smtClean="0"/>
              <a:t>Also there to help get projects off the rocks.</a:t>
            </a:r>
          </a:p>
          <a:p>
            <a:endParaRPr lang="en-CA" dirty="0"/>
          </a:p>
          <a:p>
            <a:r>
              <a:rPr lang="en-CA" dirty="0" smtClean="0"/>
              <a:t>Most research projects are chart reviews, secondary data usage, surveys, focus groups, or interviews.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9709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Research Training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Final report required.</a:t>
            </a:r>
          </a:p>
          <a:p>
            <a:endParaRPr lang="en-CA" dirty="0"/>
          </a:p>
          <a:p>
            <a:r>
              <a:rPr lang="en-CA" dirty="0" smtClean="0"/>
              <a:t>Publications and presentations encouraged, but not required.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045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Pediatric Resident Publications 2010 – </a:t>
            </a:r>
            <a:r>
              <a:rPr lang="en-CA" sz="2800" dirty="0" smtClean="0"/>
              <a:t>2018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CA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Published</a:t>
            </a:r>
            <a:r>
              <a:rPr lang="en-CA" sz="11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CA" sz="1100" b="1" dirty="0">
                <a:latin typeface="Arial" panose="020B0604020202020204" pitchFamily="34" charset="0"/>
                <a:cs typeface="Arial" panose="020B0604020202020204" pitchFamily="34" charset="0"/>
              </a:rPr>
              <a:t>Peebles E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, Morris R, Chafe R.  Community-Associated Methicillin-Resistant </a:t>
            </a:r>
            <a:r>
              <a:rPr lang="en-CA" sz="1100" i="1" dirty="0">
                <a:latin typeface="Arial" panose="020B0604020202020204" pitchFamily="34" charset="0"/>
                <a:cs typeface="Arial" panose="020B0604020202020204" pitchFamily="34" charset="0"/>
              </a:rPr>
              <a:t>Staphylococcus Aureus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 in a Pediatric Emergency in Newfoundland. The Canadian Journal of Infectious Diseases &amp; Medical Microbiology (Accepted June 30, 2013)</a:t>
            </a:r>
          </a:p>
          <a:p>
            <a:pPr marL="0" indent="0">
              <a:buNone/>
            </a:pP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CA" sz="1100" b="1" dirty="0">
                <a:latin typeface="Arial" panose="020B0604020202020204" pitchFamily="34" charset="0"/>
                <a:cs typeface="Arial" panose="020B0604020202020204" pitchFamily="34" charset="0"/>
              </a:rPr>
              <a:t>Haynes A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, Leo S, Chan E, Chafe R, Newhook LA. (2013) Effects of Early Nutrition in the Prevention of Allergic Disease: Practices of General Pediatricians and Dietitians in Atlantic Canada.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Paediatrics 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&amp; Child Health; 18 (5): e20-e25.</a:t>
            </a:r>
          </a:p>
          <a:p>
            <a:pPr marL="0" indent="0">
              <a:buNone/>
            </a:pP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CA" sz="1100" b="1" dirty="0">
                <a:latin typeface="Arial" panose="020B0604020202020204" pitchFamily="34" charset="0"/>
                <a:cs typeface="Arial" panose="020B0604020202020204" pitchFamily="34" charset="0"/>
              </a:rPr>
              <a:t>Caroline Sarah Zuijdwijk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, Susan A. Pardy, Jeff J. Dowden, Anna M. Dominic, Tracey Bridger, and Leigh Anne Newhook. The mSCOFF for Screening Disordered Eating in Pediatric Type 1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Diabetes. 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Diabetes Care 2014;37:e26–e27 | DOI: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10.2337/dc13-1637.</a:t>
            </a:r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CA" sz="1100" b="1" dirty="0">
                <a:latin typeface="Arial" panose="020B0604020202020204" pitchFamily="34" charset="0"/>
                <a:cs typeface="Arial" panose="020B0604020202020204" pitchFamily="34" charset="0"/>
              </a:rPr>
              <a:t>Erin Peebles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, Chitra Pushpanathan, Syed Pirzada, Paul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Dancey.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Face 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and neck swelling in a 16-year-old boy  BMJ Case Reports. BMJ Case Reports 2012; doi:10.1136/bcr-2012-006747</a:t>
            </a:r>
          </a:p>
          <a:p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CA" sz="1100" b="1" dirty="0">
                <a:latin typeface="Arial" panose="020B0604020202020204" pitchFamily="34" charset="0"/>
                <a:cs typeface="Arial" panose="020B0604020202020204" pitchFamily="34" charset="0"/>
              </a:rPr>
              <a:t>Escudero CA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, Stantani S, Wong KK, Templeton CG.  Electrocardiogram interpretation by Canadian general paediatricians: examining proactive, accuracy and confidence.  </a:t>
            </a:r>
            <a:r>
              <a:rPr lang="en-CA" sz="1100" dirty="0" err="1">
                <a:latin typeface="Arial" panose="020B0604020202020204" pitchFamily="34" charset="0"/>
                <a:cs typeface="Arial" panose="020B0604020202020204" pitchFamily="34" charset="0"/>
              </a:rPr>
              <a:t>Paediatrcs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 and Child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2014; 19 (2):77-83.</a:t>
            </a:r>
          </a:p>
          <a:p>
            <a:pPr marL="0" indent="0">
              <a:buNone/>
            </a:pPr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295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Pediatric Resident Publications 2010 – </a:t>
            </a:r>
            <a:r>
              <a:rPr lang="en-CA" sz="2800" dirty="0" smtClean="0"/>
              <a:t>2018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CA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Published</a:t>
            </a:r>
            <a:r>
              <a:rPr lang="en-CA" sz="11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CA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Patel R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Drover A, Chafe R.  Comparing pediatric faculty and residents perspectives on the In-Training Evaluation Report (ITER). Canadian Journal of Medical Education.</a:t>
            </a:r>
          </a:p>
          <a:p>
            <a:pPr lvl="0"/>
            <a:endParaRPr lang="en-C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CA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Pelly L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Chafe R, Vardy C, Fernandez B, </a:t>
            </a:r>
            <a:r>
              <a:rPr lang="en-CA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Newhook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LA.  High rates of autism spectrum disorders (ASD) on the Avalon Peninsula, Newfoundland and Labrador, Canada.  CMAJ Open.  </a:t>
            </a:r>
          </a:p>
          <a:p>
            <a:pPr lvl="0"/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100" dirty="0"/>
              <a:t>Chafe R, </a:t>
            </a:r>
            <a:r>
              <a:rPr lang="en-CA" sz="1100" b="1" dirty="0" err="1"/>
              <a:t>Hamud</a:t>
            </a:r>
            <a:r>
              <a:rPr lang="en-CA" sz="1100" b="1" dirty="0"/>
              <a:t> O</a:t>
            </a:r>
            <a:r>
              <a:rPr lang="en-CA" sz="1100" dirty="0"/>
              <a:t>, </a:t>
            </a:r>
            <a:r>
              <a:rPr lang="en-CA" sz="1100" dirty="0" err="1"/>
              <a:t>Aslanov</a:t>
            </a:r>
            <a:r>
              <a:rPr lang="en-CA" sz="1100" dirty="0"/>
              <a:t> R, Gregory P, </a:t>
            </a:r>
            <a:r>
              <a:rPr lang="en-CA" sz="1100" dirty="0" err="1"/>
              <a:t>Newhook</a:t>
            </a:r>
            <a:r>
              <a:rPr lang="en-CA" sz="1100" dirty="0"/>
              <a:t> LA. </a:t>
            </a:r>
            <a:r>
              <a:rPr lang="en-CA" sz="1100" dirty="0" smtClean="0"/>
              <a:t> </a:t>
            </a:r>
            <a:r>
              <a:rPr lang="en-CA" sz="1100" dirty="0"/>
              <a:t>Hospitalizations Due to Self-Harm by Drug Ingestion at a Canadian Pediatric Hospital.  </a:t>
            </a:r>
            <a:r>
              <a:rPr lang="en-CA" sz="1100" i="1" dirty="0" err="1"/>
              <a:t>Paeditarics</a:t>
            </a:r>
            <a:r>
              <a:rPr lang="en-CA" sz="1100" i="1" dirty="0"/>
              <a:t> and Child Health</a:t>
            </a:r>
            <a:r>
              <a:rPr lang="en-CA" sz="1100" dirty="0"/>
              <a:t> </a:t>
            </a:r>
            <a:endParaRPr lang="en-CA" sz="1100" dirty="0" smtClean="0"/>
          </a:p>
          <a:p>
            <a:endParaRPr lang="en-CA" sz="1100" dirty="0"/>
          </a:p>
          <a:p>
            <a:r>
              <a:rPr lang="en-CA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Lopez A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Bridger N, </a:t>
            </a:r>
            <a:r>
              <a:rPr lang="en-CA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Aslanova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R, Chafe R. </a:t>
            </a:r>
            <a:r>
              <a:rPr lang="en-CA" sz="1100" dirty="0"/>
              <a:t>Antibiotic Use for Inpatient Bronchiolitis: Did National Guidelines Impact Practice at a Pediatric Hospital</a:t>
            </a:r>
            <a:r>
              <a:rPr lang="en-CA" sz="1100" dirty="0" smtClean="0"/>
              <a:t>?</a:t>
            </a:r>
            <a:r>
              <a:rPr lang="en-CA" sz="1100" dirty="0" smtClean="0">
                <a:cs typeface="Arial" panose="020B0604020202020204" pitchFamily="34" charset="0"/>
              </a:rPr>
              <a:t> 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to </a:t>
            </a:r>
            <a:r>
              <a:rPr lang="en-CA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Paediatrcs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>
                <a:latin typeface="Arial" panose="020B0604020202020204" pitchFamily="34" charset="0"/>
                <a:cs typeface="Arial" panose="020B0604020202020204" pitchFamily="34" charset="0"/>
              </a:rPr>
              <a:t>and Child </a:t>
            </a:r>
            <a:r>
              <a:rPr lang="en-CA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Health.</a:t>
            </a:r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/>
          </a:p>
          <a:p>
            <a:pPr lvl="0"/>
            <a:endParaRPr lang="en-CA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6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Initatives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modules / resources</a:t>
            </a:r>
          </a:p>
          <a:p>
            <a:endParaRPr lang="en-US" dirty="0"/>
          </a:p>
          <a:p>
            <a:r>
              <a:rPr lang="en-US" dirty="0" smtClean="0"/>
              <a:t>CCHCSP for all residents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03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Ongoing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marL="274320" lvl="1" indent="0">
              <a:buNone/>
            </a:pPr>
            <a:endParaRPr lang="en-CA" dirty="0" smtClean="0"/>
          </a:p>
          <a:p>
            <a:pPr lvl="1"/>
            <a:r>
              <a:rPr lang="en-CA" dirty="0"/>
              <a:t>At a small centre, there are few people to spread the supervision / research work around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Increasing number of requests to teach undergraduate medicine, supervise med student research projects, graduate students</a:t>
            </a:r>
          </a:p>
          <a:p>
            <a:pPr lvl="1"/>
            <a:r>
              <a:rPr lang="en-CA" dirty="0"/>
              <a:t>Not many opportunities for research mentorship</a:t>
            </a:r>
          </a:p>
          <a:p>
            <a:pPr lvl="1"/>
            <a:r>
              <a:rPr lang="en-CA" dirty="0" smtClean="0"/>
              <a:t>Only one other </a:t>
            </a:r>
            <a:r>
              <a:rPr lang="en-CA" dirty="0" err="1" smtClean="0"/>
              <a:t>pediatric</a:t>
            </a:r>
            <a:r>
              <a:rPr lang="en-CA" dirty="0" smtClean="0"/>
              <a:t> hospital in Atlantic </a:t>
            </a:r>
            <a:r>
              <a:rPr lang="en-CA" dirty="0" smtClean="0"/>
              <a:t>Canada</a:t>
            </a:r>
          </a:p>
          <a:p>
            <a:pPr lvl="1"/>
            <a:r>
              <a:rPr lang="en-CA" dirty="0" smtClean="0"/>
              <a:t>Seems like more administrative demands related </a:t>
            </a:r>
            <a:r>
              <a:rPr lang="en-CA" smtClean="0"/>
              <a:t>to research</a:t>
            </a:r>
            <a:endParaRPr lang="en-CA" dirty="0"/>
          </a:p>
          <a:p>
            <a:pPr lvl="1"/>
            <a:r>
              <a:rPr lang="en-CA" dirty="0"/>
              <a:t>My work </a:t>
            </a:r>
            <a:r>
              <a:rPr lang="en-CA" dirty="0" smtClean="0"/>
              <a:t>load / research focus</a:t>
            </a:r>
          </a:p>
          <a:p>
            <a:pPr lvl="1"/>
            <a:r>
              <a:rPr lang="en-CA" dirty="0" smtClean="0"/>
              <a:t>Mismatch in work and academic evaluation</a:t>
            </a:r>
          </a:p>
          <a:p>
            <a:pPr lvl="1"/>
            <a:r>
              <a:rPr lang="en-CA" dirty="0" smtClean="0"/>
              <a:t>Succession planning</a:t>
            </a:r>
          </a:p>
          <a:p>
            <a:pPr marL="274320" lvl="1" indent="0">
              <a:buNone/>
            </a:pPr>
            <a:endParaRPr lang="en-CA" dirty="0" smtClean="0"/>
          </a:p>
          <a:p>
            <a:pPr marL="274320" lvl="1" indent="0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09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Strengths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Great work environment</a:t>
            </a:r>
          </a:p>
          <a:p>
            <a:pPr lvl="1"/>
            <a:r>
              <a:rPr lang="en-CA" dirty="0" smtClean="0"/>
              <a:t>Program </a:t>
            </a:r>
            <a:r>
              <a:rPr lang="en-CA" dirty="0"/>
              <a:t>very </a:t>
            </a:r>
            <a:r>
              <a:rPr lang="en-CA" dirty="0" smtClean="0"/>
              <a:t>supportive</a:t>
            </a:r>
          </a:p>
          <a:p>
            <a:pPr lvl="1"/>
            <a:r>
              <a:rPr lang="en-CA" dirty="0" smtClean="0"/>
              <a:t>Co-clinical lead for research / research manager</a:t>
            </a:r>
          </a:p>
          <a:p>
            <a:pPr lvl="1"/>
            <a:r>
              <a:rPr lang="en-CA" dirty="0" smtClean="0"/>
              <a:t>Most residents engaged and able to produce high quality work</a:t>
            </a:r>
          </a:p>
          <a:p>
            <a:pPr lvl="1"/>
            <a:r>
              <a:rPr lang="en-CA" dirty="0" smtClean="0"/>
              <a:t>Our research days are well attended</a:t>
            </a:r>
            <a:endParaRPr lang="en-CA" dirty="0"/>
          </a:p>
          <a:p>
            <a:pPr lvl="1"/>
            <a:r>
              <a:rPr lang="en-CA" dirty="0" smtClean="0"/>
              <a:t>Research training seen as a strength of the program</a:t>
            </a:r>
          </a:p>
          <a:p>
            <a:pPr lvl="1"/>
            <a:r>
              <a:rPr lang="en-CA" dirty="0" smtClean="0"/>
              <a:t>Seen as an example within our medical school of how residency research training should work</a:t>
            </a:r>
          </a:p>
          <a:p>
            <a:pPr lvl="1"/>
            <a:r>
              <a:rPr lang="en-CA" dirty="0" smtClean="0"/>
              <a:t>Most residents are finishing their projects</a:t>
            </a:r>
          </a:p>
          <a:p>
            <a:pPr marL="274320" lvl="1" indent="0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029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Division of Pediatrics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Approximately</a:t>
            </a:r>
            <a:r>
              <a:rPr lang="mr-IN" dirty="0" smtClean="0"/>
              <a:t>…</a:t>
            </a:r>
            <a:r>
              <a:rPr lang="en-CA" dirty="0" smtClean="0"/>
              <a:t> </a:t>
            </a:r>
          </a:p>
          <a:p>
            <a:endParaRPr lang="en-CA" dirty="0"/>
          </a:p>
          <a:p>
            <a:r>
              <a:rPr lang="en-CA" dirty="0" smtClean="0"/>
              <a:t>26 </a:t>
            </a:r>
            <a:r>
              <a:rPr lang="en-CA" dirty="0"/>
              <a:t>clinical </a:t>
            </a:r>
            <a:r>
              <a:rPr lang="en-CA" dirty="0" smtClean="0"/>
              <a:t>staff </a:t>
            </a:r>
            <a:r>
              <a:rPr lang="en-CA" dirty="0"/>
              <a:t>with faculty appointments + 1 PhD faculty </a:t>
            </a:r>
            <a:r>
              <a:rPr lang="en-CA" dirty="0" smtClean="0"/>
              <a:t>member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Around another 40 clinical staff without academic appointments </a:t>
            </a:r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0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Division of Pediatrics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Approximately</a:t>
            </a:r>
            <a:r>
              <a:rPr lang="mr-IN" dirty="0" smtClean="0"/>
              <a:t>…</a:t>
            </a:r>
            <a:r>
              <a:rPr lang="en-CA" dirty="0" smtClean="0"/>
              <a:t> </a:t>
            </a:r>
          </a:p>
          <a:p>
            <a:endParaRPr lang="en-CA" dirty="0"/>
          </a:p>
          <a:p>
            <a:r>
              <a:rPr lang="en-CA" dirty="0" smtClean="0"/>
              <a:t>No clinician scientist positions </a:t>
            </a:r>
          </a:p>
          <a:p>
            <a:endParaRPr lang="en-CA" dirty="0" smtClean="0"/>
          </a:p>
          <a:p>
            <a:r>
              <a:rPr lang="en-CA" dirty="0" smtClean="0"/>
              <a:t>4 </a:t>
            </a:r>
            <a:r>
              <a:rPr lang="en-CA" dirty="0"/>
              <a:t>having at least a Masters level research focused </a:t>
            </a:r>
            <a:r>
              <a:rPr lang="en-CA" dirty="0" smtClean="0"/>
              <a:t>degree</a:t>
            </a:r>
          </a:p>
          <a:p>
            <a:endParaRPr lang="en-CA" dirty="0" smtClean="0"/>
          </a:p>
          <a:p>
            <a:r>
              <a:rPr lang="en-CA" dirty="0" smtClean="0"/>
              <a:t>8-10 staff with some involvement with research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3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Residency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r>
              <a:rPr lang="en-CA" dirty="0" smtClean="0"/>
              <a:t>4 year program, with one or two residents leaving after 3rd year on average.</a:t>
            </a:r>
          </a:p>
          <a:p>
            <a:endParaRPr lang="en-CA" dirty="0"/>
          </a:p>
          <a:p>
            <a:r>
              <a:rPr lang="en-CA" dirty="0" smtClean="0"/>
              <a:t>24 residents.</a:t>
            </a:r>
          </a:p>
          <a:p>
            <a:endParaRPr lang="en-CA" dirty="0"/>
          </a:p>
          <a:p>
            <a:r>
              <a:rPr lang="en-CA" dirty="0" smtClean="0"/>
              <a:t>Usually 7 new residents per year.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819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 smtClean="0"/>
              <a:t>Research Training Objectives</a:t>
            </a:r>
            <a:endParaRPr lang="en-CA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699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1. Complete an independent research / academic </a:t>
            </a:r>
            <a:r>
              <a:rPr lang="en-CA" dirty="0" smtClean="0"/>
              <a:t>project. 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2</a:t>
            </a:r>
            <a:r>
              <a:rPr lang="en-CA" dirty="0"/>
              <a:t>. Present </a:t>
            </a:r>
            <a:r>
              <a:rPr lang="en-CA" dirty="0" smtClean="0"/>
              <a:t>a </a:t>
            </a:r>
            <a:r>
              <a:rPr lang="en-CA" dirty="0"/>
              <a:t>project proposal at Pediatric Residents Research Day (2</a:t>
            </a:r>
            <a:r>
              <a:rPr lang="en-CA" baseline="30000" dirty="0"/>
              <a:t>nd</a:t>
            </a:r>
            <a:r>
              <a:rPr lang="en-CA" dirty="0"/>
              <a:t> Year</a:t>
            </a:r>
            <a:r>
              <a:rPr lang="en-CA" dirty="0" smtClean="0"/>
              <a:t>).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3</a:t>
            </a:r>
            <a:r>
              <a:rPr lang="en-CA" dirty="0"/>
              <a:t>. Present a</a:t>
            </a:r>
            <a:r>
              <a:rPr lang="en-CA" dirty="0" smtClean="0"/>
              <a:t> </a:t>
            </a:r>
            <a:r>
              <a:rPr lang="en-CA" dirty="0"/>
              <a:t>project results at Pediatric Residents Research Day (4</a:t>
            </a:r>
            <a:r>
              <a:rPr lang="en-CA" baseline="30000" dirty="0"/>
              <a:t>th</a:t>
            </a:r>
            <a:r>
              <a:rPr lang="en-CA" dirty="0"/>
              <a:t> Year</a:t>
            </a:r>
            <a:r>
              <a:rPr lang="en-CA" dirty="0" smtClean="0"/>
              <a:t>).</a:t>
            </a:r>
            <a:endParaRPr lang="en-CA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CA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41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 smtClean="0"/>
              <a:t>Research Training Objectives</a:t>
            </a:r>
            <a:endParaRPr lang="en-CA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699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4</a:t>
            </a:r>
            <a:r>
              <a:rPr lang="en-CA" dirty="0"/>
              <a:t>. Complete </a:t>
            </a:r>
            <a:r>
              <a:rPr lang="en-CA" dirty="0" smtClean="0"/>
              <a:t>Research Modules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5</a:t>
            </a:r>
            <a:r>
              <a:rPr lang="en-CA" dirty="0"/>
              <a:t>. Complete the </a:t>
            </a:r>
            <a:r>
              <a:rPr lang="en-CA" dirty="0" smtClean="0"/>
              <a:t>TCPS2 </a:t>
            </a:r>
            <a:r>
              <a:rPr lang="en-CA" dirty="0"/>
              <a:t>Ethics </a:t>
            </a:r>
            <a:r>
              <a:rPr lang="en-CA" dirty="0" smtClean="0"/>
              <a:t>Certificate.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6</a:t>
            </a:r>
            <a:r>
              <a:rPr lang="en-CA" dirty="0"/>
              <a:t>. Regularly attend pediatric journal </a:t>
            </a:r>
            <a:r>
              <a:rPr lang="en-CA" dirty="0" smtClean="0"/>
              <a:t>club.</a:t>
            </a:r>
            <a:endParaRPr lang="en-CA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CA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1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Training Opportunities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Research rotations / selectives.</a:t>
            </a:r>
          </a:p>
          <a:p>
            <a:endParaRPr lang="en-CA" dirty="0"/>
          </a:p>
          <a:p>
            <a:r>
              <a:rPr lang="en-CA" dirty="0" smtClean="0"/>
              <a:t>Three Academic Half-Days per year on research topics.</a:t>
            </a:r>
          </a:p>
          <a:p>
            <a:endParaRPr lang="en-CA" dirty="0"/>
          </a:p>
          <a:p>
            <a:r>
              <a:rPr lang="en-CA" dirty="0" smtClean="0"/>
              <a:t>Canadian Child Health Clinician Scientist Program.</a:t>
            </a:r>
          </a:p>
          <a:p>
            <a:endParaRPr lang="en-CA" dirty="0"/>
          </a:p>
          <a:p>
            <a:r>
              <a:rPr lang="en-CA" dirty="0" smtClean="0"/>
              <a:t>Certificate in Medical Education. (2 currently)</a:t>
            </a:r>
          </a:p>
          <a:p>
            <a:endParaRPr lang="en-CA" dirty="0"/>
          </a:p>
          <a:p>
            <a:r>
              <a:rPr lang="en-CA" dirty="0" smtClean="0"/>
              <a:t>Masters in Clinical Epidemiology. (1 currently)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935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Role of the Research Director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 research committee.</a:t>
            </a:r>
          </a:p>
          <a:p>
            <a:endParaRPr lang="en-CA" dirty="0" smtClean="0"/>
          </a:p>
          <a:p>
            <a:r>
              <a:rPr lang="en-CA" dirty="0" smtClean="0"/>
              <a:t>Work with residents to help ensure they are meeting the learning objectives of the research aspects of their program;</a:t>
            </a:r>
          </a:p>
          <a:p>
            <a:endParaRPr lang="en-CA" dirty="0" smtClean="0"/>
          </a:p>
          <a:p>
            <a:r>
              <a:rPr lang="en-CA" dirty="0" smtClean="0"/>
              <a:t>Evaluate all research rotations / selectives;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91413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Role of the Research Director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Report residents’ research progress to the Program Director.</a:t>
            </a:r>
          </a:p>
          <a:p>
            <a:endParaRPr lang="en-CA" dirty="0"/>
          </a:p>
          <a:p>
            <a:r>
              <a:rPr lang="en-CA" dirty="0" smtClean="0"/>
              <a:t>Give final sign off that someone has met all of the program requirements related to research.</a:t>
            </a:r>
          </a:p>
          <a:p>
            <a:endParaRPr lang="en-CA" dirty="0"/>
          </a:p>
          <a:p>
            <a:r>
              <a:rPr lang="en-CA" dirty="0" smtClean="0"/>
              <a:t>I supervise, usually with a clinical staff member, about 30-40% of the resident projects.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6236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445</TotalTime>
  <Words>632</Words>
  <Application>Microsoft Macintosh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Pediatric Resident Research training at  Memorial University of Newfoundland </vt:lpstr>
      <vt:lpstr>Our Division of Pediatrics</vt:lpstr>
      <vt:lpstr>Our Division of Pediatrics</vt:lpstr>
      <vt:lpstr>The Residency Program</vt:lpstr>
      <vt:lpstr>Research Training Objectives</vt:lpstr>
      <vt:lpstr>Research Training Objectives</vt:lpstr>
      <vt:lpstr>Training Opportunities</vt:lpstr>
      <vt:lpstr>Role of the Research Director</vt:lpstr>
      <vt:lpstr>Role of the Research Director</vt:lpstr>
      <vt:lpstr>Research / Academic Project</vt:lpstr>
      <vt:lpstr>Research / Academic Project</vt:lpstr>
      <vt:lpstr>Research / Academic Project</vt:lpstr>
      <vt:lpstr>Research Training Objectives</vt:lpstr>
      <vt:lpstr>Pediatric Resident Publications 2010 – 2018</vt:lpstr>
      <vt:lpstr>Pediatric Resident Publications 2010 – 2018</vt:lpstr>
      <vt:lpstr>New Initatives </vt:lpstr>
      <vt:lpstr>Ongoing Issues</vt:lpstr>
      <vt:lpstr>Strengths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Research at Memorial</dc:title>
  <dc:creator>Chafe, Roger</dc:creator>
  <cp:lastModifiedBy>Roger Chafe</cp:lastModifiedBy>
  <cp:revision>26</cp:revision>
  <cp:lastPrinted>2018-05-24T13:20:04Z</cp:lastPrinted>
  <dcterms:created xsi:type="dcterms:W3CDTF">2014-02-13T14:37:02Z</dcterms:created>
  <dcterms:modified xsi:type="dcterms:W3CDTF">2018-05-30T12:08:01Z</dcterms:modified>
</cp:coreProperties>
</file>