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  <p:sldId id="266" r:id="rId11"/>
    <p:sldId id="269" r:id="rId12"/>
    <p:sldId id="267" r:id="rId13"/>
    <p:sldId id="268" r:id="rId14"/>
    <p:sldId id="270" r:id="rId15"/>
    <p:sldId id="271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83" autoAdjust="0"/>
  </p:normalViewPr>
  <p:slideViewPr>
    <p:cSldViewPr snapToGrid="0" snapToObjects="1">
      <p:cViewPr varScale="1">
        <p:scale>
          <a:sx n="94" d="100"/>
          <a:sy n="94" d="100"/>
        </p:scale>
        <p:origin x="16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DB05E-ABF7-0F42-BC99-0124BE439982}" type="datetimeFigureOut">
              <a:rPr lang="en-US" smtClean="0"/>
              <a:t>12/27/19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F02E7-127B-F947-8A63-0944973D8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7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IHI_ </a:t>
            </a:r>
            <a:r>
              <a:rPr lang="en-US" dirty="0" err="1"/>
              <a:t>inistitute</a:t>
            </a:r>
            <a:r>
              <a:rPr lang="en-US" baseline="0" dirty="0"/>
              <a:t> of </a:t>
            </a:r>
            <a:r>
              <a:rPr lang="en-US" baseline="0"/>
              <a:t>health improvement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F02E7-127B-F947-8A63-0944973D8E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3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1B79ABE-703C-C444-8002-9F316371FB84}" type="datetimeFigureOut">
              <a:rPr lang="en-US" smtClean="0"/>
              <a:t>12/27/19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B1C9189-AC16-2040-9587-CF5B873BF91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CHRIM Colour Final2 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02397"/>
            <a:ext cx="1508760" cy="932688"/>
          </a:xfrm>
          <a:prstGeom prst="rect">
            <a:avLst/>
          </a:prstGeom>
        </p:spPr>
      </p:pic>
      <p:pic>
        <p:nvPicPr>
          <p:cNvPr id="10" name="Picture 9" descr="UM_l_clr_horz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67" y="6119824"/>
            <a:ext cx="2271153" cy="685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none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" charset="2"/>
        <a:buChar char="v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Font typeface="Wingdings" charset="2"/>
        <a:buChar char="²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Courier New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sguy.ca/prim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cap="none" dirty="0"/>
              <a:t>Academic Skills and Knowledge Curriculum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cap="none" dirty="0"/>
              <a:t>Celia Rodd</a:t>
            </a:r>
          </a:p>
          <a:p>
            <a:r>
              <a:rPr lang="en-US" cap="none" dirty="0"/>
              <a:t>June 21, 2016 </a:t>
            </a:r>
          </a:p>
        </p:txBody>
      </p:sp>
    </p:spTree>
    <p:extLst>
      <p:ext uri="{BB962C8B-B14F-4D97-AF65-F5344CB8AC3E}">
        <p14:creationId xmlns:p14="http://schemas.microsoft.com/office/powerpoint/2010/main" val="199300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3833" y="1096434"/>
            <a:ext cx="7620000" cy="4373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Cultural sensitivities</a:t>
            </a:r>
          </a:p>
          <a:p>
            <a:pPr lvl="1"/>
            <a:r>
              <a:rPr lang="en-US" dirty="0"/>
              <a:t>Truth and Reconciliation</a:t>
            </a:r>
          </a:p>
          <a:p>
            <a:r>
              <a:rPr lang="en-US" dirty="0"/>
              <a:t>Speaking with the media</a:t>
            </a:r>
          </a:p>
          <a:p>
            <a:r>
              <a:rPr lang="en-US" dirty="0"/>
              <a:t>Advocacy</a:t>
            </a:r>
          </a:p>
          <a:p>
            <a:r>
              <a:rPr lang="en-US" dirty="0"/>
              <a:t>Quality Improvement</a:t>
            </a:r>
          </a:p>
          <a:p>
            <a:pPr lvl="1"/>
            <a:r>
              <a:rPr lang="en-US" dirty="0"/>
              <a:t>6h of IHI Open School program</a:t>
            </a:r>
          </a:p>
          <a:p>
            <a:r>
              <a:rPr lang="en-US" dirty="0"/>
              <a:t>Utility of laboratory testing</a:t>
            </a:r>
          </a:p>
          <a:p>
            <a:r>
              <a:rPr lang="en-US" dirty="0"/>
              <a:t>Initiating a portfolio for reflections</a:t>
            </a:r>
          </a:p>
          <a:p>
            <a:r>
              <a:rPr lang="en-US" dirty="0"/>
              <a:t>Upgrading CV</a:t>
            </a:r>
          </a:p>
        </p:txBody>
      </p:sp>
    </p:spTree>
    <p:extLst>
      <p:ext uri="{BB962C8B-B14F-4D97-AF65-F5344CB8AC3E}">
        <p14:creationId xmlns:p14="http://schemas.microsoft.com/office/powerpoint/2010/main" val="1946775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1A17-8BAB-D441-BA08-542904886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Biostatistics primer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F9270-3362-7742-81BF-1E84A9501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to complement lectures and tutorials</a:t>
            </a:r>
          </a:p>
          <a:p>
            <a:r>
              <a:rPr lang="en-US" dirty="0"/>
              <a:t> Great tool for refreshing residents’ memories when they actually start their projects</a:t>
            </a:r>
          </a:p>
          <a:p>
            <a:r>
              <a:rPr lang="en-US" dirty="0"/>
              <a:t>  </a:t>
            </a:r>
            <a:r>
              <a:rPr lang="en-CA" dirty="0">
                <a:hlinkClick r:id="rId2"/>
              </a:rPr>
              <a:t> http://www.statsguy.ca/primer/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Developed by Dr. </a:t>
            </a:r>
            <a:r>
              <a:rPr lang="en-CA"/>
              <a:t>Atul Sharma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5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AR Pediatrics - Academic Skil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84" y="-180810"/>
            <a:ext cx="7692711" cy="99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61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Team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1917" y="1848135"/>
            <a:ext cx="7620000" cy="4373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Jayson </a:t>
            </a:r>
            <a:r>
              <a:rPr lang="en-US" dirty="0" err="1"/>
              <a:t>Stoffman</a:t>
            </a:r>
            <a:r>
              <a:rPr lang="en-US" dirty="0"/>
              <a:t> - PD</a:t>
            </a:r>
          </a:p>
          <a:p>
            <a:r>
              <a:rPr lang="en-US" dirty="0"/>
              <a:t>Atul Sharma – Biostatistician</a:t>
            </a:r>
          </a:p>
          <a:p>
            <a:r>
              <a:rPr lang="en-US" dirty="0"/>
              <a:t>Val Brule Intensivist and QI expert</a:t>
            </a:r>
          </a:p>
          <a:p>
            <a:r>
              <a:rPr lang="en-US" dirty="0"/>
              <a:t>Kelly Russell- Epidemiologist</a:t>
            </a:r>
          </a:p>
          <a:p>
            <a:r>
              <a:rPr lang="en-US" dirty="0"/>
              <a:t>Ming-</a:t>
            </a:r>
            <a:r>
              <a:rPr lang="en-US" dirty="0" err="1"/>
              <a:t>Ka</a:t>
            </a:r>
            <a:r>
              <a:rPr lang="en-US" dirty="0"/>
              <a:t> Chan- Academic Ped- </a:t>
            </a:r>
            <a:r>
              <a:rPr lang="en-US" dirty="0" err="1"/>
              <a:t>Edu</a:t>
            </a:r>
            <a:r>
              <a:rPr lang="en-US" dirty="0"/>
              <a:t>.</a:t>
            </a:r>
          </a:p>
          <a:p>
            <a:r>
              <a:rPr lang="en-US" dirty="0"/>
              <a:t>Chief Residents and a PGY1 resident</a:t>
            </a:r>
          </a:p>
          <a:p>
            <a:r>
              <a:rPr lang="en-US" dirty="0"/>
              <a:t>Celia Rodd (Coordinator)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01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DA081-F03B-AC4B-9489-3A63FD21A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Reinforcing ASK during the 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D2C8-B095-9349-9446-F819675DC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099946" cy="4373563"/>
          </a:xfrm>
        </p:spPr>
        <p:txBody>
          <a:bodyPr>
            <a:normAutofit fontScale="92500"/>
          </a:bodyPr>
          <a:lstStyle/>
          <a:p>
            <a:r>
              <a:rPr lang="en-US" dirty="0"/>
              <a:t> Reinforce ASK curriculum throughout in AHD and journal clubs</a:t>
            </a:r>
          </a:p>
          <a:p>
            <a:r>
              <a:rPr lang="en-US" dirty="0"/>
              <a:t> Have 2 members of Research committee provide scientific input prior to resident proposed project being submitted to REB</a:t>
            </a:r>
          </a:p>
          <a:p>
            <a:r>
              <a:rPr lang="en-US" dirty="0"/>
              <a:t> Residents (PGY2 and 3) present annually an update of their research to other residents and staff (lunch provided!)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74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D5B55-A970-6249-AC33-880C17E4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Formalization of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951EE-899E-2741-9A93-3CFD14977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Residents must now prepare a 2500 word manuscript to complete their scholarly project</a:t>
            </a:r>
          </a:p>
          <a:p>
            <a:r>
              <a:rPr lang="en-US" dirty="0"/>
              <a:t> Ideally, all will present at the local competition and our local pediatric research day</a:t>
            </a:r>
          </a:p>
        </p:txBody>
      </p:sp>
    </p:spTree>
    <p:extLst>
      <p:ext uri="{BB962C8B-B14F-4D97-AF65-F5344CB8AC3E}">
        <p14:creationId xmlns:p14="http://schemas.microsoft.com/office/powerpoint/2010/main" val="2642804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03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Of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</p:txBody>
      </p:sp>
    </p:spTree>
    <p:extLst>
      <p:ext uri="{BB962C8B-B14F-4D97-AF65-F5344CB8AC3E}">
        <p14:creationId xmlns:p14="http://schemas.microsoft.com/office/powerpoint/2010/main" val="413321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4-week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Hands-on approach to learn</a:t>
            </a:r>
          </a:p>
        </p:txBody>
      </p:sp>
    </p:spTree>
    <p:extLst>
      <p:ext uri="{BB962C8B-B14F-4D97-AF65-F5344CB8AC3E}">
        <p14:creationId xmlns:p14="http://schemas.microsoft.com/office/powerpoint/2010/main" val="141257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4-week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Hands-on approach to learn</a:t>
            </a:r>
          </a:p>
          <a:p>
            <a:pPr lvl="1"/>
            <a:r>
              <a:rPr lang="en-US" dirty="0"/>
              <a:t>basic statistics</a:t>
            </a:r>
          </a:p>
          <a:p>
            <a:pPr lvl="1"/>
            <a:r>
              <a:rPr lang="en-US" dirty="0"/>
              <a:t>basic epidemiology &amp; study design</a:t>
            </a:r>
          </a:p>
          <a:p>
            <a:pPr lvl="1"/>
            <a:r>
              <a:rPr lang="en-US" dirty="0"/>
              <a:t>Optimizing literature searches, use of reference manager</a:t>
            </a:r>
          </a:p>
          <a:p>
            <a:pPr lvl="1"/>
            <a:r>
              <a:rPr lang="en-US" dirty="0"/>
              <a:t>research ethics</a:t>
            </a:r>
          </a:p>
          <a:p>
            <a:pPr lvl="1"/>
            <a:r>
              <a:rPr lang="en-US" dirty="0"/>
              <a:t>the ability to ask and answer questions using medical literature</a:t>
            </a:r>
          </a:p>
          <a:p>
            <a:pPr lvl="1"/>
            <a:r>
              <a:rPr lang="en-US" dirty="0"/>
              <a:t>critical appraisal skills</a:t>
            </a:r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9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approach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prepare and present</a:t>
            </a:r>
          </a:p>
          <a:p>
            <a:pPr lvl="1"/>
            <a:r>
              <a:rPr lang="en-US" dirty="0"/>
              <a:t> a pediatric journal article</a:t>
            </a:r>
          </a:p>
          <a:p>
            <a:pPr lvl="1"/>
            <a:r>
              <a:rPr lang="en-US" dirty="0"/>
              <a:t>a critically appraised topic (CAT)</a:t>
            </a:r>
          </a:p>
          <a:p>
            <a:pPr lvl="1"/>
            <a:r>
              <a:rPr lang="en-US" dirty="0"/>
              <a:t>a poster</a:t>
            </a:r>
          </a:p>
          <a:p>
            <a:pPr lvl="1"/>
            <a:r>
              <a:rPr lang="en-US" dirty="0"/>
              <a:t>an oral presentation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517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approach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</a:t>
            </a:r>
          </a:p>
          <a:p>
            <a:pPr lvl="1"/>
            <a:r>
              <a:rPr lang="en-US" dirty="0"/>
              <a:t>teach medical students</a:t>
            </a:r>
          </a:p>
          <a:p>
            <a:pPr lvl="1"/>
            <a:r>
              <a:rPr lang="en-US" dirty="0"/>
              <a:t>how to communicate to families</a:t>
            </a:r>
          </a:p>
          <a:p>
            <a:pPr lvl="1"/>
            <a:r>
              <a:rPr lang="en-US" dirty="0"/>
              <a:t>receive and provide constructive feedback</a:t>
            </a:r>
          </a:p>
          <a:p>
            <a:pPr lvl="1"/>
            <a:r>
              <a:rPr lang="en-US" dirty="0"/>
              <a:t>find a supervisor and how to maintain a working relationship</a:t>
            </a:r>
          </a:p>
          <a:p>
            <a:pPr lvl="1"/>
            <a:r>
              <a:rPr lang="en-US" dirty="0"/>
              <a:t>develop a 2 page proposal and a manuscript</a:t>
            </a:r>
          </a:p>
        </p:txBody>
      </p:sp>
    </p:spTree>
    <p:extLst>
      <p:ext uri="{BB962C8B-B14F-4D97-AF65-F5344CB8AC3E}">
        <p14:creationId xmlns:p14="http://schemas.microsoft.com/office/powerpoint/2010/main" val="400727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approach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topics are fairly standard in other curricula across the country</a:t>
            </a:r>
          </a:p>
        </p:txBody>
      </p:sp>
    </p:spTree>
    <p:extLst>
      <p:ext uri="{BB962C8B-B14F-4D97-AF65-F5344CB8AC3E}">
        <p14:creationId xmlns:p14="http://schemas.microsoft.com/office/powerpoint/2010/main" val="101526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approach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topics are fairly standard in other curricula across the country</a:t>
            </a:r>
          </a:p>
          <a:p>
            <a:r>
              <a:rPr lang="en-US" dirty="0"/>
              <a:t>Thanks to many who provided information about their programs</a:t>
            </a:r>
          </a:p>
          <a:p>
            <a:pPr lvl="1"/>
            <a:r>
              <a:rPr lang="en-US" dirty="0"/>
              <a:t>Halifax</a:t>
            </a:r>
          </a:p>
          <a:p>
            <a:pPr lvl="1"/>
            <a:r>
              <a:rPr lang="en-US" dirty="0"/>
              <a:t>Edmonton, Calgary</a:t>
            </a:r>
          </a:p>
          <a:p>
            <a:pPr lvl="1"/>
            <a:r>
              <a:rPr lang="en-US" dirty="0"/>
              <a:t>Vancouver and others</a:t>
            </a:r>
          </a:p>
        </p:txBody>
      </p:sp>
    </p:spTree>
    <p:extLst>
      <p:ext uri="{BB962C8B-B14F-4D97-AF65-F5344CB8AC3E}">
        <p14:creationId xmlns:p14="http://schemas.microsoft.com/office/powerpoint/2010/main" val="1844029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Hands-on approach to 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topics are fairly standard in other curricula across the country</a:t>
            </a:r>
          </a:p>
          <a:p>
            <a:r>
              <a:rPr lang="en-US" dirty="0"/>
              <a:t>A few things that we added</a:t>
            </a:r>
          </a:p>
        </p:txBody>
      </p:sp>
    </p:spTree>
    <p:extLst>
      <p:ext uri="{BB962C8B-B14F-4D97-AF65-F5344CB8AC3E}">
        <p14:creationId xmlns:p14="http://schemas.microsoft.com/office/powerpoint/2010/main" val="172564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Custom 7">
      <a:dk1>
        <a:srgbClr val="000000"/>
      </a:dk1>
      <a:lt1>
        <a:sysClr val="window" lastClr="FFFFFF"/>
      </a:lt1>
      <a:dk2>
        <a:srgbClr val="59DB49"/>
      </a:dk2>
      <a:lt2>
        <a:srgbClr val="D5EDF4"/>
      </a:lt2>
      <a:accent1>
        <a:srgbClr val="469F61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155</TotalTime>
  <Words>389</Words>
  <Application>Microsoft Macintosh PowerPoint</Application>
  <PresentationFormat>On-screen Show (4:3)</PresentationFormat>
  <Paragraphs>75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Wingdings</vt:lpstr>
      <vt:lpstr>Essential</vt:lpstr>
      <vt:lpstr>Academic Skills and Knowledge Curriculum</vt:lpstr>
      <vt:lpstr>Conflict Of Interest</vt:lpstr>
      <vt:lpstr>4-week curriculum</vt:lpstr>
      <vt:lpstr>4-week curriculum</vt:lpstr>
      <vt:lpstr>Hands-on approach to learn</vt:lpstr>
      <vt:lpstr>Hands-on approach to learn</vt:lpstr>
      <vt:lpstr>Hands-on approach to learn</vt:lpstr>
      <vt:lpstr>Hands-on approach to learn</vt:lpstr>
      <vt:lpstr>Hands-on approach to learn</vt:lpstr>
      <vt:lpstr>PowerPoint Presentation</vt:lpstr>
      <vt:lpstr>Biostatistics primer</vt:lpstr>
      <vt:lpstr>PowerPoint Presentation</vt:lpstr>
      <vt:lpstr>2019 Team </vt:lpstr>
      <vt:lpstr>Reinforcing ASK during the training</vt:lpstr>
      <vt:lpstr>Formalization of requirements</vt:lpstr>
      <vt:lpstr>Questions</vt:lpstr>
    </vt:vector>
  </TitlesOfParts>
  <Company>Celia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</dc:title>
  <dc:creator>Celia  Rodd</dc:creator>
  <cp:lastModifiedBy>Celia Rodd</cp:lastModifiedBy>
  <cp:revision>47</cp:revision>
  <dcterms:created xsi:type="dcterms:W3CDTF">2016-06-17T14:30:04Z</dcterms:created>
  <dcterms:modified xsi:type="dcterms:W3CDTF">2019-12-28T00:24:56Z</dcterms:modified>
</cp:coreProperties>
</file>