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60" r:id="rId4"/>
    <p:sldId id="259" r:id="rId5"/>
    <p:sldId id="261" r:id="rId6"/>
    <p:sldId id="258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818"/>
  </p:normalViewPr>
  <p:slideViewPr>
    <p:cSldViewPr>
      <p:cViewPr varScale="1">
        <p:scale>
          <a:sx n="119" d="100"/>
          <a:sy n="119" d="100"/>
        </p:scale>
        <p:origin x="20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FA0B5B-C9DF-4D30-A2AA-49DF6575231F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0B524B0D-D6A8-42A2-8901-8FA31C5C313A}">
      <dgm:prSet phldrT="[Text]"/>
      <dgm:spPr>
        <a:solidFill>
          <a:srgbClr val="D75855"/>
        </a:solidFill>
      </dgm:spPr>
      <dgm:t>
        <a:bodyPr/>
        <a:lstStyle/>
        <a:p>
          <a:r>
            <a:rPr lang="en-CA"/>
            <a:t>Scholarly Project</a:t>
          </a:r>
        </a:p>
      </dgm:t>
    </dgm:pt>
    <dgm:pt modelId="{7B66A579-23B3-4201-80AC-0544FE2179FA}" type="parTrans" cxnId="{14E368CA-AF02-4B89-B437-8942C13BA32D}">
      <dgm:prSet/>
      <dgm:spPr/>
      <dgm:t>
        <a:bodyPr/>
        <a:lstStyle/>
        <a:p>
          <a:endParaRPr lang="en-CA"/>
        </a:p>
      </dgm:t>
    </dgm:pt>
    <dgm:pt modelId="{2F32F1D0-3748-4E85-BD1F-345F3BAA5A99}" type="sibTrans" cxnId="{14E368CA-AF02-4B89-B437-8942C13BA32D}">
      <dgm:prSet/>
      <dgm:spPr/>
      <dgm:t>
        <a:bodyPr/>
        <a:lstStyle/>
        <a:p>
          <a:endParaRPr lang="en-CA"/>
        </a:p>
      </dgm:t>
    </dgm:pt>
    <dgm:pt modelId="{191947D7-9C37-44EE-82CA-2879BA4C0212}">
      <dgm:prSet phldrT="[Text]"/>
      <dgm:spPr>
        <a:solidFill>
          <a:srgbClr val="25C963"/>
        </a:solidFill>
      </dgm:spPr>
      <dgm:t>
        <a:bodyPr/>
        <a:lstStyle/>
        <a:p>
          <a:r>
            <a:rPr lang="en-CA"/>
            <a:t>Journal Club</a:t>
          </a:r>
        </a:p>
      </dgm:t>
    </dgm:pt>
    <dgm:pt modelId="{A874D3DF-0F17-4F46-AB63-C1F8B4B451DD}" type="parTrans" cxnId="{665590FA-9763-45E0-A4B5-228E783B9F10}">
      <dgm:prSet/>
      <dgm:spPr/>
      <dgm:t>
        <a:bodyPr/>
        <a:lstStyle/>
        <a:p>
          <a:endParaRPr lang="en-CA"/>
        </a:p>
      </dgm:t>
    </dgm:pt>
    <dgm:pt modelId="{10523B41-5C45-4A55-BB94-382B044927DF}" type="sibTrans" cxnId="{665590FA-9763-45E0-A4B5-228E783B9F10}">
      <dgm:prSet/>
      <dgm:spPr/>
      <dgm:t>
        <a:bodyPr/>
        <a:lstStyle/>
        <a:p>
          <a:endParaRPr lang="en-CA"/>
        </a:p>
      </dgm:t>
    </dgm:pt>
    <dgm:pt modelId="{925EBA1F-DCDF-46A7-82F0-5C6BFD578743}">
      <dgm:prSet phldrT="[Text]"/>
      <dgm:spPr/>
      <dgm:t>
        <a:bodyPr/>
        <a:lstStyle/>
        <a:p>
          <a:r>
            <a:rPr lang="en-CA"/>
            <a:t>Research Course</a:t>
          </a:r>
        </a:p>
      </dgm:t>
    </dgm:pt>
    <dgm:pt modelId="{37368924-DE70-4236-AAFC-E04397D7B820}" type="parTrans" cxnId="{58C354FF-736C-453D-A1CF-8F8BA35E0391}">
      <dgm:prSet/>
      <dgm:spPr/>
      <dgm:t>
        <a:bodyPr/>
        <a:lstStyle/>
        <a:p>
          <a:endParaRPr lang="en-CA"/>
        </a:p>
      </dgm:t>
    </dgm:pt>
    <dgm:pt modelId="{1206FD95-6B46-4DF8-A90F-50BD1F30E500}" type="sibTrans" cxnId="{58C354FF-736C-453D-A1CF-8F8BA35E0391}">
      <dgm:prSet/>
      <dgm:spPr/>
      <dgm:t>
        <a:bodyPr/>
        <a:lstStyle/>
        <a:p>
          <a:endParaRPr lang="en-CA"/>
        </a:p>
      </dgm:t>
    </dgm:pt>
    <dgm:pt modelId="{AC629CCC-39A6-4B18-88BE-C76BA7B965AB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CA"/>
            <a:t>Research Blocks</a:t>
          </a:r>
        </a:p>
      </dgm:t>
    </dgm:pt>
    <dgm:pt modelId="{4B787737-E5AC-4C86-9C21-3EA37B4DBE98}" type="parTrans" cxnId="{DF5DC0C8-3808-4217-916F-22ABC6448510}">
      <dgm:prSet/>
      <dgm:spPr/>
      <dgm:t>
        <a:bodyPr/>
        <a:lstStyle/>
        <a:p>
          <a:endParaRPr lang="en-CA"/>
        </a:p>
      </dgm:t>
    </dgm:pt>
    <dgm:pt modelId="{E86FE525-C4F5-43F2-AE7D-B14C36720BE1}" type="sibTrans" cxnId="{DF5DC0C8-3808-4217-916F-22ABC6448510}">
      <dgm:prSet/>
      <dgm:spPr/>
      <dgm:t>
        <a:bodyPr/>
        <a:lstStyle/>
        <a:p>
          <a:endParaRPr lang="en-CA"/>
        </a:p>
      </dgm:t>
    </dgm:pt>
    <dgm:pt modelId="{EE4C76C4-4C88-457D-A32B-AF9B09F9B69D}" type="pres">
      <dgm:prSet presAssocID="{3EFA0B5B-C9DF-4D30-A2AA-49DF6575231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E7B0583-0CEF-493B-841F-86219A1EBDEE}" type="pres">
      <dgm:prSet presAssocID="{3EFA0B5B-C9DF-4D30-A2AA-49DF6575231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F6C487-DC93-4C0C-A727-3EE75D5CFF59}" type="pres">
      <dgm:prSet presAssocID="{3EFA0B5B-C9DF-4D30-A2AA-49DF6575231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73770D-0638-4229-B590-7EFB9DD3A783}" type="pres">
      <dgm:prSet presAssocID="{3EFA0B5B-C9DF-4D30-A2AA-49DF6575231F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31BDCCA-524A-43F4-83E7-27AA338C14A0}" type="pres">
      <dgm:prSet presAssocID="{3EFA0B5B-C9DF-4D30-A2AA-49DF6575231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58C354FF-736C-453D-A1CF-8F8BA35E0391}" srcId="{3EFA0B5B-C9DF-4D30-A2AA-49DF6575231F}" destId="{925EBA1F-DCDF-46A7-82F0-5C6BFD578743}" srcOrd="2" destOrd="0" parTransId="{37368924-DE70-4236-AAFC-E04397D7B820}" sibTransId="{1206FD95-6B46-4DF8-A90F-50BD1F30E500}"/>
    <dgm:cxn modelId="{CD7CFD65-A550-49FE-972D-D408A9ACEE23}" type="presOf" srcId="{191947D7-9C37-44EE-82CA-2879BA4C0212}" destId="{0AF6C487-DC93-4C0C-A727-3EE75D5CFF59}" srcOrd="0" destOrd="0" presId="urn:microsoft.com/office/officeart/2005/8/layout/pyramid4"/>
    <dgm:cxn modelId="{86C57D13-831F-4E50-A9ED-C28D8458E525}" type="presOf" srcId="{925EBA1F-DCDF-46A7-82F0-5C6BFD578743}" destId="{BE73770D-0638-4229-B590-7EFB9DD3A783}" srcOrd="0" destOrd="0" presId="urn:microsoft.com/office/officeart/2005/8/layout/pyramid4"/>
    <dgm:cxn modelId="{665590FA-9763-45E0-A4B5-228E783B9F10}" srcId="{3EFA0B5B-C9DF-4D30-A2AA-49DF6575231F}" destId="{191947D7-9C37-44EE-82CA-2879BA4C0212}" srcOrd="1" destOrd="0" parTransId="{A874D3DF-0F17-4F46-AB63-C1F8B4B451DD}" sibTransId="{10523B41-5C45-4A55-BB94-382B044927DF}"/>
    <dgm:cxn modelId="{0EFCA330-28B6-4615-86F8-57780A7D83D8}" type="presOf" srcId="{AC629CCC-39A6-4B18-88BE-C76BA7B965AB}" destId="{E31BDCCA-524A-43F4-83E7-27AA338C14A0}" srcOrd="0" destOrd="0" presId="urn:microsoft.com/office/officeart/2005/8/layout/pyramid4"/>
    <dgm:cxn modelId="{14E368CA-AF02-4B89-B437-8942C13BA32D}" srcId="{3EFA0B5B-C9DF-4D30-A2AA-49DF6575231F}" destId="{0B524B0D-D6A8-42A2-8901-8FA31C5C313A}" srcOrd="0" destOrd="0" parTransId="{7B66A579-23B3-4201-80AC-0544FE2179FA}" sibTransId="{2F32F1D0-3748-4E85-BD1F-345F3BAA5A99}"/>
    <dgm:cxn modelId="{4DD3A9A8-C2D0-4587-BA50-955001E89341}" type="presOf" srcId="{3EFA0B5B-C9DF-4D30-A2AA-49DF6575231F}" destId="{EE4C76C4-4C88-457D-A32B-AF9B09F9B69D}" srcOrd="0" destOrd="0" presId="urn:microsoft.com/office/officeart/2005/8/layout/pyramid4"/>
    <dgm:cxn modelId="{2CB541DC-37EA-4BDE-9D5F-41075CE49796}" type="presOf" srcId="{0B524B0D-D6A8-42A2-8901-8FA31C5C313A}" destId="{1E7B0583-0CEF-493B-841F-86219A1EBDEE}" srcOrd="0" destOrd="0" presId="urn:microsoft.com/office/officeart/2005/8/layout/pyramid4"/>
    <dgm:cxn modelId="{DF5DC0C8-3808-4217-916F-22ABC6448510}" srcId="{3EFA0B5B-C9DF-4D30-A2AA-49DF6575231F}" destId="{AC629CCC-39A6-4B18-88BE-C76BA7B965AB}" srcOrd="3" destOrd="0" parTransId="{4B787737-E5AC-4C86-9C21-3EA37B4DBE98}" sibTransId="{E86FE525-C4F5-43F2-AE7D-B14C36720BE1}"/>
    <dgm:cxn modelId="{026E0EF6-A02B-4157-8E36-C99E4FD70294}" type="presParOf" srcId="{EE4C76C4-4C88-457D-A32B-AF9B09F9B69D}" destId="{1E7B0583-0CEF-493B-841F-86219A1EBDEE}" srcOrd="0" destOrd="0" presId="urn:microsoft.com/office/officeart/2005/8/layout/pyramid4"/>
    <dgm:cxn modelId="{5F23910C-A2FD-4B7C-B2B5-758536FA2DE5}" type="presParOf" srcId="{EE4C76C4-4C88-457D-A32B-AF9B09F9B69D}" destId="{0AF6C487-DC93-4C0C-A727-3EE75D5CFF59}" srcOrd="1" destOrd="0" presId="urn:microsoft.com/office/officeart/2005/8/layout/pyramid4"/>
    <dgm:cxn modelId="{A6430EFF-A45E-415F-B96A-7FBC81E764AB}" type="presParOf" srcId="{EE4C76C4-4C88-457D-A32B-AF9B09F9B69D}" destId="{BE73770D-0638-4229-B590-7EFB9DD3A783}" srcOrd="2" destOrd="0" presId="urn:microsoft.com/office/officeart/2005/8/layout/pyramid4"/>
    <dgm:cxn modelId="{8351E02E-2FB9-4318-87D7-15B102388629}" type="presParOf" srcId="{EE4C76C4-4C88-457D-A32B-AF9B09F9B69D}" destId="{E31BDCCA-524A-43F4-83E7-27AA338C14A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B0583-0CEF-493B-841F-86219A1EBDEE}">
      <dsp:nvSpPr>
        <dsp:cNvPr id="0" name=""/>
        <dsp:cNvSpPr/>
      </dsp:nvSpPr>
      <dsp:spPr>
        <a:xfrm>
          <a:off x="1310917" y="0"/>
          <a:ext cx="2522041" cy="2522041"/>
        </a:xfrm>
        <a:prstGeom prst="triangle">
          <a:avLst/>
        </a:prstGeom>
        <a:solidFill>
          <a:srgbClr val="D75855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/>
            <a:t>Scholarly Project</a:t>
          </a:r>
        </a:p>
      </dsp:txBody>
      <dsp:txXfrm>
        <a:off x="1941427" y="1261021"/>
        <a:ext cx="1261021" cy="1261020"/>
      </dsp:txXfrm>
    </dsp:sp>
    <dsp:sp modelId="{0AF6C487-DC93-4C0C-A727-3EE75D5CFF59}">
      <dsp:nvSpPr>
        <dsp:cNvPr id="0" name=""/>
        <dsp:cNvSpPr/>
      </dsp:nvSpPr>
      <dsp:spPr>
        <a:xfrm>
          <a:off x="49897" y="2522041"/>
          <a:ext cx="2522041" cy="2522041"/>
        </a:xfrm>
        <a:prstGeom prst="triangle">
          <a:avLst/>
        </a:prstGeom>
        <a:solidFill>
          <a:srgbClr val="25C963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/>
            <a:t>Journal Club</a:t>
          </a:r>
        </a:p>
      </dsp:txBody>
      <dsp:txXfrm>
        <a:off x="680407" y="3783062"/>
        <a:ext cx="1261021" cy="1261020"/>
      </dsp:txXfrm>
    </dsp:sp>
    <dsp:sp modelId="{BE73770D-0638-4229-B590-7EFB9DD3A783}">
      <dsp:nvSpPr>
        <dsp:cNvPr id="0" name=""/>
        <dsp:cNvSpPr/>
      </dsp:nvSpPr>
      <dsp:spPr>
        <a:xfrm rot="10800000">
          <a:off x="1310917" y="2522041"/>
          <a:ext cx="2522041" cy="2522041"/>
        </a:xfrm>
        <a:prstGeom prst="triangle">
          <a:avLst/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/>
            <a:t>Research Course</a:t>
          </a:r>
        </a:p>
      </dsp:txBody>
      <dsp:txXfrm rot="10800000">
        <a:off x="1941427" y="2522041"/>
        <a:ext cx="1261021" cy="1261020"/>
      </dsp:txXfrm>
    </dsp:sp>
    <dsp:sp modelId="{E31BDCCA-524A-43F4-83E7-27AA338C14A0}">
      <dsp:nvSpPr>
        <dsp:cNvPr id="0" name=""/>
        <dsp:cNvSpPr/>
      </dsp:nvSpPr>
      <dsp:spPr>
        <a:xfrm>
          <a:off x="2571938" y="2522041"/>
          <a:ext cx="2522041" cy="2522041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/>
            <a:t>Research Blocks</a:t>
          </a:r>
        </a:p>
      </dsp:txBody>
      <dsp:txXfrm>
        <a:off x="3202448" y="3783062"/>
        <a:ext cx="1261021" cy="126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70DA8-7CCA-334B-9E6D-CD4E8B1E979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3408-1DC5-E047-B031-A19C1D37C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27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50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49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5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7E76-7997-1746-8343-0511129834C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1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63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7E76-7997-1746-8343-0511129834C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6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7E76-7997-1746-8343-0511129834C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4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7E76-7997-1746-8343-0511129834C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7E76-7997-1746-8343-0511129834C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96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86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7E76-7997-1746-8343-0511129834C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91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7E76-7997-1746-8343-0511129834C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7E76-7997-1746-8343-0511129834C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6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582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60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820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38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24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59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31485-E86D-45D7-8BCA-773181A5C57C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19E1-F008-412E-BF5B-65EA6FCD96A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11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/>
            <a:fld id="{2E5691BA-DE03-AE44-B564-7B0633E312E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5/29/18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/>
            <a:fld id="{FD247E76-7997-1746-8343-0511129834CF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7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4719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3200" dirty="0" smtClean="0">
                <a:latin typeface="Arial Rounded MT Bold" panose="020F0704030504030204" pitchFamily="34" charset="0"/>
              </a:rPr>
              <a:t>Pediatric Resident Research Program</a:t>
            </a:r>
            <a:br>
              <a:rPr lang="en-CA" sz="3200" dirty="0" smtClean="0">
                <a:latin typeface="Arial Rounded MT Bold" panose="020F0704030504030204" pitchFamily="34" charset="0"/>
              </a:rPr>
            </a:br>
            <a:r>
              <a:rPr lang="en-CA" sz="2800" dirty="0" smtClean="0">
                <a:latin typeface="Arial Rounded MT Bold" panose="020F0704030504030204" pitchFamily="34" charset="0"/>
              </a:rPr>
              <a:t>Department of Pediatrics</a:t>
            </a:r>
            <a:br>
              <a:rPr lang="en-CA" sz="2800" dirty="0" smtClean="0">
                <a:latin typeface="Arial Rounded MT Bold" panose="020F0704030504030204" pitchFamily="34" charset="0"/>
              </a:rPr>
            </a:br>
            <a:r>
              <a:rPr lang="en-CA" sz="2800" dirty="0" smtClean="0">
                <a:latin typeface="Arial Rounded MT Bold" panose="020F0704030504030204" pitchFamily="34" charset="0"/>
              </a:rPr>
              <a:t>University of British Columbia</a:t>
            </a:r>
            <a:endParaRPr lang="en-CA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733256"/>
            <a:ext cx="3240360" cy="792088"/>
          </a:xfrm>
        </p:spPr>
        <p:txBody>
          <a:bodyPr>
            <a:normAutofit fontScale="25000" lnSpcReduction="20000"/>
          </a:bodyPr>
          <a:lstStyle/>
          <a:p>
            <a:r>
              <a:rPr lang="en-CA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Lori Tucker, MD, FRCPC</a:t>
            </a:r>
          </a:p>
          <a:p>
            <a:r>
              <a:rPr lang="en-CA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Professor in Pediatrics</a:t>
            </a:r>
          </a:p>
          <a:p>
            <a:r>
              <a:rPr lang="en-CA" sz="6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Divsion</a:t>
            </a:r>
            <a:r>
              <a:rPr lang="en-CA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Rheumatology</a:t>
            </a:r>
          </a:p>
          <a:p>
            <a:endParaRPr lang="en-C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1506"/>
            <a:ext cx="1944216" cy="169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372200" y="5949280"/>
            <a:ext cx="2593458" cy="751727"/>
            <a:chOff x="2517" y="300"/>
            <a:chExt cx="2898" cy="840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517" y="300"/>
              <a:ext cx="2898" cy="8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300"/>
              <a:ext cx="2904" cy="8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49704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3600" dirty="0" smtClean="0">
                <a:latin typeface="Arial Rounded MT Bold" panose="020F0704030504030204" pitchFamily="34" charset="0"/>
              </a:rPr>
              <a:t>Journal Club</a:t>
            </a:r>
            <a:endParaRPr lang="en-CA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 # sessions from 9/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7/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Skip Jan/Feb (low morale months for residents)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having evening sessions off site.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connection between Faculty host and residents to select better articles.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 direct guidance to Faculty hosts re: article selection, expectations of their role.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 given better guidance from their own representatives:</a:t>
            </a:r>
          </a:p>
          <a:p>
            <a:pPr lvl="1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Encouraged to select general </a:t>
            </a:r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relevant articles.</a:t>
            </a:r>
          </a:p>
          <a:p>
            <a:pPr lvl="1"/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Jclub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article summary submitted and circulated to all residents.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articles/session:  presenter and reader for each.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6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3600" dirty="0" smtClean="0">
                <a:latin typeface="Arial Rounded MT Bold" panose="020F0704030504030204" pitchFamily="34" charset="0"/>
              </a:rPr>
              <a:t>And how did it work out?</a:t>
            </a:r>
            <a:endParaRPr lang="en-CA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Doubled # attendees.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participation by other staff/fellows.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reviews by residents.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engagement in discussion (readers help with this).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skills in critical appraisal…maybe.  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6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3600" dirty="0" smtClean="0">
                <a:latin typeface="Arial Rounded MT Bold" panose="020F0704030504030204" pitchFamily="34" charset="0"/>
              </a:rPr>
              <a:t>Resident Research Course</a:t>
            </a:r>
            <a:endParaRPr lang="en-CA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AHD sessions, generally sometime between Jan-March.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R1s required to attend.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Mix of skills-based topics and academic faculty discussing their career 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Director:  Kevin Harris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 and post quiz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tweaking of topics and speakers based on post course feedback.  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7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3600" dirty="0" smtClean="0">
                <a:latin typeface="Arial Rounded MT Bold" panose="020F0704030504030204" pitchFamily="34" charset="0"/>
              </a:rPr>
              <a:t>Resident Research program events</a:t>
            </a:r>
            <a:endParaRPr lang="en-CA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Celebrate Research Day</a:t>
            </a:r>
          </a:p>
          <a:p>
            <a:pPr lvl="1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March,  opening Grand Rounds talk </a:t>
            </a:r>
          </a:p>
          <a:p>
            <a:pPr lvl="1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 and fellow presentations and posters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CIP Manuscript Competition- submitted by </a:t>
            </a:r>
            <a:r>
              <a:rPr lang="en-C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Pediatrics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Resident and Fellow Research Competition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 and Fellow Research Champion of the Year- awarded at the end of the year </a:t>
            </a:r>
            <a:r>
              <a:rPr lang="en-CA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Peds Banquet.  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45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latin typeface="Arial Rounded MT Bold" panose="020F0704030504030204" pitchFamily="34" charset="0"/>
              </a:rPr>
              <a:t>So much more to do…..</a:t>
            </a:r>
            <a:endParaRPr lang="en-CA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administrator…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standardized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resident research participation.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capacity and training in QI research.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 mentor support program.  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7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hsabc.ehcnet.ca\homedir\HomeDir06\ltucker\My Pictures\Microsoft Clip Organizer\bcma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472608" cy="55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833402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BC Children’s Hospital: </a:t>
            </a:r>
          </a:p>
          <a:p>
            <a:pPr algn="ctr"/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the tertiary care hospital for the province of BC</a:t>
            </a:r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1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>
                <a:latin typeface="Arial Rounded MT Bold" panose="020F0704030504030204" pitchFamily="34" charset="0"/>
              </a:rPr>
              <a:t>Our NEW hospital:  The TECK Acute Care Building</a:t>
            </a:r>
            <a:endParaRPr lang="en-CA" sz="36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0" y="1988840"/>
            <a:ext cx="4183360" cy="26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42946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0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smtClean="0">
                <a:latin typeface="Arial Rounded MT Bold" panose="020F0704030504030204" pitchFamily="34" charset="0"/>
              </a:rPr>
              <a:t>BCCH/UBC Pediatric Residency: Quick Facts</a:t>
            </a:r>
            <a:endParaRPr lang="en-CA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776" y="2123466"/>
            <a:ext cx="8075240" cy="3633267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 # residents:   60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sites:   Vancouver and Victoria  (2 residents/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50% go into general </a:t>
            </a:r>
            <a:r>
              <a:rPr lang="en-C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peds</a:t>
            </a:r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/50% subspecialty</a:t>
            </a:r>
          </a:p>
          <a:p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global health interest and initiatives</a:t>
            </a:r>
          </a:p>
          <a:p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980728"/>
            <a:ext cx="1396342" cy="1225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869160"/>
            <a:ext cx="2958579" cy="1775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136"/>
            <a:ext cx="4644008" cy="205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8151431"/>
              </p:ext>
            </p:extLst>
          </p:nvPr>
        </p:nvGraphicFramePr>
        <p:xfrm>
          <a:off x="2123728" y="1340768"/>
          <a:ext cx="5143877" cy="504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87624" y="359078"/>
            <a:ext cx="712879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200"/>
            <a:r>
              <a:rPr lang="en-CA" sz="28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Resident Research </a:t>
            </a:r>
            <a:r>
              <a:rPr lang="en-CA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Program Elements</a:t>
            </a:r>
          </a:p>
        </p:txBody>
      </p:sp>
    </p:spTree>
    <p:extLst>
      <p:ext uri="{BB962C8B-B14F-4D97-AF65-F5344CB8AC3E}">
        <p14:creationId xmlns:p14="http://schemas.microsoft.com/office/powerpoint/2010/main" val="300387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3600" dirty="0" smtClean="0">
                <a:latin typeface="Arial Rounded MT Bold" panose="020F0704030504030204" pitchFamily="34" charset="0"/>
              </a:rPr>
              <a:t>Research at BCCH: where and who?</a:t>
            </a:r>
            <a:endParaRPr lang="en-CA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researchers- Divisions 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BCCH Research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Bench and clinical research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Perinatal/ neonatal researchers- BC Women’s Hospital and RI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Centre for Molecular Medicine and Therapeutics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Injury Prevention Centre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6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CA" dirty="0" smtClean="0">
                <a:latin typeface="Arial Rounded MT Bold" panose="020F0704030504030204" pitchFamily="34" charset="0"/>
              </a:rPr>
              <a:t>Challenges…..</a:t>
            </a:r>
            <a:endParaRPr lang="en-CA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Poorly organized resident project tracking.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 Journal Club floundering.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 having trouble connecting to researchers on site.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 profile of resident research program to faculty and other researchers.</a:t>
            </a:r>
          </a:p>
          <a:p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3600" dirty="0" smtClean="0">
                <a:latin typeface="Arial Rounded MT Bold" panose="020F0704030504030204" pitchFamily="34" charset="0"/>
              </a:rPr>
              <a:t>Immediate changes…..</a:t>
            </a:r>
            <a:endParaRPr lang="en-CA" sz="3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administrative assistant.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Take stock and look at the BIG PICTURE.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Engage Resident Research Committee (X members) to help.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Get perspectives of Program Directors.</a:t>
            </a:r>
          </a:p>
        </p:txBody>
      </p:sp>
    </p:spTree>
    <p:extLst>
      <p:ext uri="{BB962C8B-B14F-4D97-AF65-F5344CB8AC3E}">
        <p14:creationId xmlns:p14="http://schemas.microsoft.com/office/powerpoint/2010/main" val="1880134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CA" sz="3200" dirty="0" smtClean="0">
                <a:latin typeface="Arial Rounded MT Bold" panose="020F0704030504030204" pitchFamily="34" charset="0"/>
              </a:rPr>
              <a:t>Resident Research Project Tracking</a:t>
            </a:r>
            <a:endParaRPr lang="en-CA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Shared Google spreadsheet.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by myself and admin monthly.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Routine communication to residents prior to any scheduled research block:</a:t>
            </a:r>
          </a:p>
          <a:p>
            <a:pPr lvl="1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 block objectives, signed off by mentor.  </a:t>
            </a:r>
          </a:p>
          <a:p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‘reach out’  from me to any resident who was not meeting expectations.</a:t>
            </a:r>
          </a:p>
          <a:p>
            <a:pPr lvl="1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Project/mentor not identified.</a:t>
            </a:r>
          </a:p>
          <a:p>
            <a:pPr lvl="1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visible progress on project.</a:t>
            </a:r>
          </a:p>
          <a:p>
            <a:pPr lvl="1"/>
            <a:r>
              <a:rPr lang="en-C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danger of not completing on time. </a:t>
            </a:r>
          </a:p>
        </p:txBody>
      </p:sp>
    </p:spTree>
    <p:extLst>
      <p:ext uri="{BB962C8B-B14F-4D97-AF65-F5344CB8AC3E}">
        <p14:creationId xmlns:p14="http://schemas.microsoft.com/office/powerpoint/2010/main" val="365135975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522</Words>
  <Application>Microsoft Macintosh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Rounded MT Bold</vt:lpstr>
      <vt:lpstr>Calibri</vt:lpstr>
      <vt:lpstr>Century Gothic</vt:lpstr>
      <vt:lpstr>Courier New</vt:lpstr>
      <vt:lpstr>Palatino Linotype</vt:lpstr>
      <vt:lpstr>Arial</vt:lpstr>
      <vt:lpstr>Office Theme</vt:lpstr>
      <vt:lpstr>Executive</vt:lpstr>
      <vt:lpstr>Pediatric Resident Research Program Department of Pediatrics University of British Columbia</vt:lpstr>
      <vt:lpstr>PowerPoint Presentation</vt:lpstr>
      <vt:lpstr>Our NEW hospital:  The TECK Acute Care Building</vt:lpstr>
      <vt:lpstr>BCCH/UBC Pediatric Residency: Quick Facts</vt:lpstr>
      <vt:lpstr>PowerPoint Presentation</vt:lpstr>
      <vt:lpstr>Research at BCCH: where and who?</vt:lpstr>
      <vt:lpstr>Challenges…..</vt:lpstr>
      <vt:lpstr>Immediate changes…..</vt:lpstr>
      <vt:lpstr>Resident Research Project Tracking</vt:lpstr>
      <vt:lpstr>Journal Club</vt:lpstr>
      <vt:lpstr>And how did it work out?</vt:lpstr>
      <vt:lpstr>Resident Research Course</vt:lpstr>
      <vt:lpstr>Resident Research program events</vt:lpstr>
      <vt:lpstr>So much more to do…..</vt:lpstr>
      <vt:lpstr>PowerPoint Presentation</vt:lpstr>
    </vt:vector>
  </TitlesOfParts>
  <Company>Health Shared Services BC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Tucker, Lori</dc:creator>
  <cp:lastModifiedBy>Lori Tucker</cp:lastModifiedBy>
  <cp:revision>9</cp:revision>
  <dcterms:created xsi:type="dcterms:W3CDTF">2018-05-27T18:28:19Z</dcterms:created>
  <dcterms:modified xsi:type="dcterms:W3CDTF">2018-05-30T02:32:14Z</dcterms:modified>
</cp:coreProperties>
</file>